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3"/>
    <p:sldId id="257" r:id="rId5"/>
    <p:sldId id="258" r:id="rId6"/>
    <p:sldId id="259" r:id="rId7"/>
    <p:sldId id="260" r:id="rId8"/>
    <p:sldId id="261" r:id="rId9"/>
    <p:sldId id="262" r:id="rId10"/>
    <p:sldId id="263" r:id="rId11"/>
    <p:sldId id="264" r:id="rId12"/>
    <p:sldId id="26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showGuides="1">
      <p:cViewPr varScale="1">
        <p:scale>
          <a:sx n="74" d="100"/>
          <a:sy n="74" d="100"/>
        </p:scale>
        <p:origin x="-1092" y="-90"/>
      </p:cViewPr>
      <p:guideLst>
        <p:guide orient="horz" pos="2160"/>
        <p:guide pos="2885"/>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各位尊敬的客户大家好，欢迎来到鼎固轮胎产品解决方案分享会。我是鼎固轮胎的产品顾问，今天将为大家详细介绍我们专为工业叉车打造的高性能实心轮胎系列产品。鼎固深耕轮胎行业多年，致力于为客户提供高承重、强耐磨的实心轮胎解决方案，帮助客户降低运营成本、提升作业效率。</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以上就是今天关于鼎固叉车实心轮胎解决方案的完整分享。我们回顾了鼎固的企业实力、产品四大核心优势、多元化应用场景、与充气胎的对比价值，以及我们的服务体系。实心轮胎在工业叉车领域确实能带来更高的安全性、更低的综合成本和更少的维护烦恼。如果您对我们的产品感兴趣，或者有任何特殊规格需求，欢迎随时联系。鼎固轮胎，工业级品质的可靠选择。谢谢大家！</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今天的分享将分为四个主要部分。首先我会介绍鼎固轮胎的企业实力与资质认证，让大家了解我们的可靠性；然后详细讲解实心轮胎的核心技术优势；接着展示产品在不同工业场景中的应用；最后说明我们的服务体系与保障政策。整个分享大约需要15分钟，期间大家可以随时提问。</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鼎固轮胎有限公司是一家专注工业轮胎研发与制造的供应商。我们不仅提供叉车实心轮胎，还覆盖农用胎、工程胎、装载机轮胎等全系列产品。特别值得一提的是，我们拥有CCC、ISO、SGS、BV、INMETRO等十余项国际权威认证，这意味着我们的产品质量符合全球各主要市场的准入标准。无论您是国内工厂采购还是出口贸易，我们都能提供相应的资质支持。</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接下来我们看看鼎固实心轮胎的核心竞争力。首先，高承重与强抓地是我们产品的基本功。采用特殊胎面配方与深花纹设计，确保3吨到3.5吨叉车在满载作业时依然保持稳定牵引力。其次，强缓震与久耐磨特性意味着轮胎在复杂路况下能有效吸收冲击，同时胎面磨损速度显著低于普通充气胎，大幅降低更换频率。最后，我们提供650-10、28x9-15等全系列规格，适配杭叉、合力等主流品牌。</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这里是我们主力产品的技术参数表。可以看到650-10这个规格主要适用于3吨叉车的后轮，搭配6.00轮辋；而28x9-15则多用于前轮。这两个规格是杭叉、合力等主流品牌3吨级叉车的标准配置。此外我们也提供18x7-8等小型规格以及180/70-8等特殊尺寸。所有产品均执行国家标准，并提供正品三包保障。</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鼎固实心轮胎的应用场景非常广泛。第一类是重工业环境，比如煤矿和钢铁厂，这些地方路面条件差、载重需求高，实心胎的耐扎耐磨特性正好发挥优势。第二类是物流仓储领域，包括机场行李搬运、港口集装箱装卸、仓库物资转运，这些场景对轮胎的静音性和地面保护有较高要求。第三类是特殊作业环境，比如建筑工地的碎石路面、食品厂的洁净地面、垃圾场的尖锐杂物路面，实心胎都能稳定应对。</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很多朋友关心实心胎和充气胎到底该怎么选。从安全性角度看，实心胎最大的优势就是不怕扎——无论是钉子、碎玻璃还是金属屑，都不会导致轮胎突然失效，这对于连续作业的工业环境至关重要。从经济性角度看，虽然实心胎 upfront cost 稍高，但按使用寿命折算，日均成本反而更低，而且省去了频繁补胎、换胎的停工损失。从维护角度看，实心胎基本免维护，不需要定期检查气压，特别适合车队规模较大的企业。</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这里分享一些真实用户的反馈。有客户评价说'轮胎用料厚实，尺寸标准，装车贴合'，这说明我们的产品在制造工艺上确实经得起检验。还有用户特别提到'再也不怕被钉子扎了，目前没有开裂脱胶的问题'，这正是实心胎的核心价值所在。更有客户算了笔经济账，说'比实体店便宜200多一条，自装两条胎电动工具都省一套出来'。这些反馈来自复购多次的老客户，包括标注'买过5次'的资深用户，说明产品质量确实得到了长期验证。</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最后介绍一下我们的服务体系。首先是工厂直销模式，没有中间商环节，确保价格竞争力与快速响应。其次是正品三包承诺，我们对产品质量有信心，提供完善的售后保障。对于有出口需求的客户，我们支持CCC、ISO、SGS等十余项国际认证，并提供拼柜、拖车、报关等一站式服务。无论您是终端工厂、设备制造商还是贸易公司，我们都能匹配相应的服务方案。</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rgbClr val="FFFFFF">
            <a:alpha val="100000"/>
          </a:srgbClr>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6.xml"/><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6.xml"/><Relationship Id="rId2" Type="http://schemas.openxmlformats.org/officeDocument/2006/relationships/hyperlink" Target="http://www.homsunlift.com" TargetMode="External"/><Relationship Id="rId1"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6.xml"/><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6.xml"/><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6.xml"/><Relationship Id="rId2" Type="http://schemas.openxmlformats.org/officeDocument/2006/relationships/image" Target="../media/image11.png"/><Relationship Id="rId1"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l="440" r="440"/>
          <a:stretch>
            <a:fillRect/>
          </a:stretch>
        </p:blipFill>
        <p:spPr>
          <a:xfrm>
            <a:off x="0" y="0"/>
            <a:ext cx="12188952" cy="6858000"/>
          </a:xfrm>
          <a:prstGeom prst="rect">
            <a:avLst/>
          </a:prstGeom>
          <a:ln>
            <a:headEnd type="none"/>
            <a:tailEnd type="none"/>
          </a:ln>
        </p:spPr>
      </p:pic>
      <p:sp>
        <p:nvSpPr>
          <p:cNvPr id="3" name="AutoShape 3"/>
          <p:cNvSpPr/>
          <p:nvPr/>
        </p:nvSpPr>
        <p:spPr>
          <a:xfrm>
            <a:off x="0" y="0"/>
            <a:ext cx="12188952" cy="6858000"/>
          </a:xfrm>
          <a:prstGeom prst="rect">
            <a:avLst/>
          </a:prstGeom>
          <a:solidFill>
            <a:srgbClr val="0A0A0B">
              <a:alpha val="45098"/>
            </a:srgbClr>
          </a:solidFill>
          <a:ln>
            <a:headEnd type="none"/>
            <a:tailEnd type="none"/>
          </a:ln>
        </p:spPr>
      </p:sp>
      <p:sp>
        <p:nvSpPr>
          <p:cNvPr id="4" name="TextBox 4"/>
          <p:cNvSpPr txBox="1"/>
          <p:nvPr/>
        </p:nvSpPr>
        <p:spPr>
          <a:xfrm>
            <a:off x="5136858" y="2193727"/>
            <a:ext cx="7052094" cy="152400"/>
          </a:xfrm>
          <a:prstGeom prst="rect">
            <a:avLst/>
          </a:prstGeom>
          <a:ln>
            <a:headEnd type="none"/>
            <a:tailEnd type="none"/>
          </a:ln>
        </p:spPr>
        <p:txBody>
          <a:bodyPr vert="horz" wrap="none" lIns="0" tIns="0" rIns="0" bIns="0" rtlCol="0" anchor="t" anchorCtr="0"/>
          <a:lstStyle/>
          <a:p>
            <a:pPr algn="l">
              <a:defRPr/>
            </a:pPr>
            <a:r>
              <a:rPr lang="en-US" sz="1000" b="0" i="0" strike="noStrike">
                <a:solidFill>
                  <a:srgbClr val="F7F8FA">
                    <a:alpha val="70196"/>
                  </a:srgbClr>
                </a:solidFill>
                <a:latin typeface="Alibaba PuHuiTi 3.0 55 Regular"/>
                <a:ea typeface="Alibaba PuHuiTi 3.0 55 Regular"/>
                <a:cs typeface="Alibaba PuHuiTi 3.0 55 Regular"/>
              </a:rPr>
              <a:t>INDUSTRIAL SOLUTIONS</a:t>
            </a:r>
            <a:endParaRPr lang="en-US" sz="1100"/>
          </a:p>
        </p:txBody>
      </p:sp>
      <p:sp>
        <p:nvSpPr>
          <p:cNvPr id="5" name="TextBox 5"/>
          <p:cNvSpPr txBox="1"/>
          <p:nvPr/>
        </p:nvSpPr>
        <p:spPr>
          <a:xfrm>
            <a:off x="1725305" y="2603302"/>
            <a:ext cx="8738342" cy="754261"/>
          </a:xfrm>
          <a:prstGeom prst="rect">
            <a:avLst/>
          </a:prstGeom>
          <a:ln>
            <a:headEnd type="none"/>
            <a:tailEnd type="none"/>
          </a:ln>
        </p:spPr>
        <p:txBody>
          <a:bodyPr vert="horz" wrap="none" lIns="0" tIns="0" rIns="0" bIns="0" rtlCol="0" anchor="t" anchorCtr="1"/>
          <a:lstStyle/>
          <a:p>
            <a:pPr algn="ctr">
              <a:defRPr/>
            </a:pPr>
            <a:r>
              <a:rPr lang="en-US" sz="4320" b="1" i="0" strike="noStrike">
                <a:solidFill>
                  <a:srgbClr val="F7F8FA">
                    <a:alpha val="100000"/>
                  </a:srgbClr>
                </a:solidFill>
                <a:latin typeface="Alibaba PuHuiTi 3.0 55 Regular"/>
                <a:ea typeface="Alibaba PuHuiTi 3.0 55 Regular"/>
                <a:cs typeface="Alibaba PuHuiTi 3.0 55 Regular"/>
              </a:rPr>
              <a:t>homsunlift Solid Tires</a:t>
            </a:r>
            <a:endParaRPr lang="en-US" sz="1100"/>
          </a:p>
        </p:txBody>
      </p:sp>
      <p:sp>
        <p:nvSpPr>
          <p:cNvPr id="6" name="TextBox 6"/>
          <p:cNvSpPr txBox="1"/>
          <p:nvPr/>
        </p:nvSpPr>
        <p:spPr>
          <a:xfrm>
            <a:off x="1906607" y="3548062"/>
            <a:ext cx="8375739" cy="335161"/>
          </a:xfrm>
          <a:prstGeom prst="rect">
            <a:avLst/>
          </a:prstGeom>
          <a:ln>
            <a:headEnd type="none"/>
            <a:tailEnd type="none"/>
          </a:ln>
        </p:spPr>
        <p:txBody>
          <a:bodyPr vert="horz" wrap="none" lIns="0" tIns="0" rIns="0" bIns="0" rtlCol="0" anchor="ctr" anchorCtr="1"/>
          <a:lstStyle/>
          <a:p>
            <a:pPr algn="ctr">
              <a:defRPr/>
            </a:pPr>
            <a:r>
              <a:rPr lang="en-US" sz="1280" b="0" i="0" strike="noStrike">
                <a:solidFill>
                  <a:srgbClr val="F7F8FA">
                    <a:alpha val="90196"/>
                  </a:srgbClr>
                </a:solidFill>
                <a:latin typeface="FZYaYiHei GB18030L2 R" panose="02000500000000000000" charset="-122"/>
                <a:ea typeface="FZYaYiHei GB18030L2 R" panose="02000500000000000000" charset="-122"/>
                <a:cs typeface="FZYaYiHei GB18030L2 R" panose="02000500000000000000" charset="-122"/>
              </a:rPr>
              <a:t>Heavy-duty tires, factory direct, global certified</a:t>
            </a:r>
            <a:endParaRPr lang="en-US" sz="1100"/>
          </a:p>
        </p:txBody>
      </p:sp>
      <p:sp>
        <p:nvSpPr>
          <p:cNvPr id="7" name="AutoShape 7"/>
          <p:cNvSpPr/>
          <p:nvPr/>
        </p:nvSpPr>
        <p:spPr>
          <a:xfrm>
            <a:off x="4388514" y="4397573"/>
            <a:ext cx="228543" cy="228600"/>
          </a:xfrm>
          <a:custGeom>
            <a:avLst/>
            <a:gdLst/>
            <a:ahLst/>
            <a:cxnLst/>
            <a:rect l="l" t="t" r="r" b="b"/>
            <a:pathLst>
              <a:path w="9998" h="10000">
                <a:moveTo>
                  <a:pt x="4849" y="320"/>
                </a:moveTo>
                <a:lnTo>
                  <a:pt x="3999" y="50"/>
                </a:lnTo>
                <a:cubicBezTo>
                  <a:pt x="3772" y="-23"/>
                  <a:pt x="3540" y="-40"/>
                  <a:pt x="3304" y="0"/>
                </a:cubicBezTo>
                <a:cubicBezTo>
                  <a:pt x="3067" y="40"/>
                  <a:pt x="2852" y="128"/>
                  <a:pt x="2659" y="265"/>
                </a:cubicBezTo>
                <a:cubicBezTo>
                  <a:pt x="2466" y="401"/>
                  <a:pt x="2316" y="580"/>
                  <a:pt x="2210" y="800"/>
                </a:cubicBezTo>
                <a:lnTo>
                  <a:pt x="1800" y="1590"/>
                </a:lnTo>
                <a:cubicBezTo>
                  <a:pt x="1753" y="1683"/>
                  <a:pt x="1683" y="1753"/>
                  <a:pt x="1590" y="1800"/>
                </a:cubicBezTo>
                <a:lnTo>
                  <a:pt x="800" y="2210"/>
                </a:lnTo>
                <a:cubicBezTo>
                  <a:pt x="580" y="2316"/>
                  <a:pt x="401" y="2466"/>
                  <a:pt x="265" y="2660"/>
                </a:cubicBezTo>
                <a:cubicBezTo>
                  <a:pt x="128" y="2853"/>
                  <a:pt x="40" y="3068"/>
                  <a:pt x="0" y="3305"/>
                </a:cubicBezTo>
                <a:cubicBezTo>
                  <a:pt x="-40" y="3541"/>
                  <a:pt x="-23" y="3773"/>
                  <a:pt x="50" y="4000"/>
                </a:cubicBezTo>
                <a:lnTo>
                  <a:pt x="320" y="4850"/>
                </a:lnTo>
                <a:cubicBezTo>
                  <a:pt x="353" y="4950"/>
                  <a:pt x="353" y="5050"/>
                  <a:pt x="320" y="5150"/>
                </a:cubicBezTo>
                <a:lnTo>
                  <a:pt x="50" y="6000"/>
                </a:lnTo>
                <a:cubicBezTo>
                  <a:pt x="-23" y="6226"/>
                  <a:pt x="-40" y="6458"/>
                  <a:pt x="0" y="6695"/>
                </a:cubicBezTo>
                <a:cubicBezTo>
                  <a:pt x="40" y="6931"/>
                  <a:pt x="128" y="7146"/>
                  <a:pt x="265" y="7340"/>
                </a:cubicBezTo>
                <a:cubicBezTo>
                  <a:pt x="401" y="7533"/>
                  <a:pt x="580" y="7683"/>
                  <a:pt x="800" y="7790"/>
                </a:cubicBezTo>
                <a:lnTo>
                  <a:pt x="1590" y="8200"/>
                </a:lnTo>
                <a:cubicBezTo>
                  <a:pt x="1683" y="8246"/>
                  <a:pt x="1753" y="8316"/>
                  <a:pt x="1800" y="8410"/>
                </a:cubicBezTo>
                <a:lnTo>
                  <a:pt x="2210" y="9200"/>
                </a:lnTo>
                <a:cubicBezTo>
                  <a:pt x="2316" y="9420"/>
                  <a:pt x="2466" y="9598"/>
                  <a:pt x="2659" y="9735"/>
                </a:cubicBezTo>
                <a:cubicBezTo>
                  <a:pt x="2852" y="9871"/>
                  <a:pt x="3067" y="9960"/>
                  <a:pt x="3304" y="10000"/>
                </a:cubicBezTo>
                <a:cubicBezTo>
                  <a:pt x="3540" y="10040"/>
                  <a:pt x="3772" y="10023"/>
                  <a:pt x="3999" y="9950"/>
                </a:cubicBezTo>
                <a:lnTo>
                  <a:pt x="4849" y="9680"/>
                </a:lnTo>
                <a:cubicBezTo>
                  <a:pt x="4949" y="9646"/>
                  <a:pt x="5049" y="9646"/>
                  <a:pt x="5149" y="9680"/>
                </a:cubicBezTo>
                <a:lnTo>
                  <a:pt x="5999" y="9950"/>
                </a:lnTo>
                <a:cubicBezTo>
                  <a:pt x="6225" y="10023"/>
                  <a:pt x="6457" y="10040"/>
                  <a:pt x="6694" y="10000"/>
                </a:cubicBezTo>
                <a:cubicBezTo>
                  <a:pt x="6930" y="9960"/>
                  <a:pt x="7145" y="9871"/>
                  <a:pt x="7339" y="9735"/>
                </a:cubicBezTo>
                <a:cubicBezTo>
                  <a:pt x="7531" y="9598"/>
                  <a:pt x="7681" y="9420"/>
                  <a:pt x="7788" y="9200"/>
                </a:cubicBezTo>
                <a:lnTo>
                  <a:pt x="8198" y="8410"/>
                </a:lnTo>
                <a:cubicBezTo>
                  <a:pt x="8244" y="8316"/>
                  <a:pt x="8314" y="8246"/>
                  <a:pt x="8408" y="8200"/>
                </a:cubicBezTo>
                <a:lnTo>
                  <a:pt x="9198" y="7790"/>
                </a:lnTo>
                <a:cubicBezTo>
                  <a:pt x="9418" y="7683"/>
                  <a:pt x="9596" y="7533"/>
                  <a:pt x="9733" y="7340"/>
                </a:cubicBezTo>
                <a:cubicBezTo>
                  <a:pt x="9869" y="7146"/>
                  <a:pt x="9958" y="6931"/>
                  <a:pt x="9998" y="6695"/>
                </a:cubicBezTo>
                <a:cubicBezTo>
                  <a:pt x="10038" y="6458"/>
                  <a:pt x="10021" y="6226"/>
                  <a:pt x="9948" y="6000"/>
                </a:cubicBezTo>
                <a:lnTo>
                  <a:pt x="9678" y="5150"/>
                </a:lnTo>
                <a:cubicBezTo>
                  <a:pt x="9644" y="5050"/>
                  <a:pt x="9644" y="4950"/>
                  <a:pt x="9678" y="4850"/>
                </a:cubicBezTo>
                <a:lnTo>
                  <a:pt x="9948" y="4000"/>
                </a:lnTo>
                <a:cubicBezTo>
                  <a:pt x="10021" y="3773"/>
                  <a:pt x="10038" y="3541"/>
                  <a:pt x="9998" y="3305"/>
                </a:cubicBezTo>
                <a:cubicBezTo>
                  <a:pt x="9958" y="3068"/>
                  <a:pt x="9869" y="2853"/>
                  <a:pt x="9733" y="2660"/>
                </a:cubicBezTo>
                <a:cubicBezTo>
                  <a:pt x="9596" y="2466"/>
                  <a:pt x="9418" y="2316"/>
                  <a:pt x="9198" y="2210"/>
                </a:cubicBezTo>
                <a:lnTo>
                  <a:pt x="8408" y="1800"/>
                </a:lnTo>
                <a:cubicBezTo>
                  <a:pt x="8314" y="1753"/>
                  <a:pt x="8244" y="1683"/>
                  <a:pt x="8198" y="1590"/>
                </a:cubicBezTo>
                <a:lnTo>
                  <a:pt x="7788" y="800"/>
                </a:lnTo>
                <a:cubicBezTo>
                  <a:pt x="7681" y="580"/>
                  <a:pt x="7531" y="401"/>
                  <a:pt x="7339" y="265"/>
                </a:cubicBezTo>
                <a:cubicBezTo>
                  <a:pt x="7145" y="128"/>
                  <a:pt x="6930" y="40"/>
                  <a:pt x="6694" y="0"/>
                </a:cubicBezTo>
                <a:cubicBezTo>
                  <a:pt x="6457" y="-40"/>
                  <a:pt x="6225" y="-23"/>
                  <a:pt x="5999" y="50"/>
                </a:cubicBezTo>
                <a:lnTo>
                  <a:pt x="5149" y="320"/>
                </a:lnTo>
                <a:cubicBezTo>
                  <a:pt x="5049" y="353"/>
                  <a:pt x="4949" y="353"/>
                  <a:pt x="4849" y="320"/>
                </a:cubicBezTo>
                <a:moveTo>
                  <a:pt x="2689" y="2040"/>
                </a:moveTo>
                <a:lnTo>
                  <a:pt x="3099" y="1250"/>
                </a:lnTo>
                <a:cubicBezTo>
                  <a:pt x="3152" y="1143"/>
                  <a:pt x="3235" y="1066"/>
                  <a:pt x="3349" y="1020"/>
                </a:cubicBezTo>
                <a:cubicBezTo>
                  <a:pt x="3462" y="973"/>
                  <a:pt x="3579" y="966"/>
                  <a:pt x="3699" y="1000"/>
                </a:cubicBezTo>
                <a:lnTo>
                  <a:pt x="4539" y="1280"/>
                </a:lnTo>
                <a:cubicBezTo>
                  <a:pt x="4845" y="1380"/>
                  <a:pt x="5152" y="1380"/>
                  <a:pt x="5459" y="1280"/>
                </a:cubicBezTo>
                <a:lnTo>
                  <a:pt x="6299" y="1000"/>
                </a:lnTo>
                <a:cubicBezTo>
                  <a:pt x="6419" y="966"/>
                  <a:pt x="6535" y="973"/>
                  <a:pt x="6649" y="1020"/>
                </a:cubicBezTo>
                <a:cubicBezTo>
                  <a:pt x="6762" y="1066"/>
                  <a:pt x="6845" y="1143"/>
                  <a:pt x="6899" y="1250"/>
                </a:cubicBezTo>
                <a:lnTo>
                  <a:pt x="7309" y="2040"/>
                </a:lnTo>
                <a:cubicBezTo>
                  <a:pt x="7455" y="2326"/>
                  <a:pt x="7671" y="2543"/>
                  <a:pt x="7958" y="2690"/>
                </a:cubicBezTo>
                <a:lnTo>
                  <a:pt x="8748" y="3100"/>
                </a:lnTo>
                <a:cubicBezTo>
                  <a:pt x="8854" y="3153"/>
                  <a:pt x="8931" y="3236"/>
                  <a:pt x="8978" y="3350"/>
                </a:cubicBezTo>
                <a:cubicBezTo>
                  <a:pt x="9024" y="3463"/>
                  <a:pt x="9031" y="3580"/>
                  <a:pt x="8998" y="3700"/>
                </a:cubicBezTo>
                <a:lnTo>
                  <a:pt x="8718" y="4540"/>
                </a:lnTo>
                <a:cubicBezTo>
                  <a:pt x="8618" y="4846"/>
                  <a:pt x="8618" y="5153"/>
                  <a:pt x="8718" y="5460"/>
                </a:cubicBezTo>
                <a:lnTo>
                  <a:pt x="8998" y="6300"/>
                </a:lnTo>
                <a:cubicBezTo>
                  <a:pt x="9031" y="6420"/>
                  <a:pt x="9024" y="6536"/>
                  <a:pt x="8978" y="6650"/>
                </a:cubicBezTo>
                <a:cubicBezTo>
                  <a:pt x="8931" y="6763"/>
                  <a:pt x="8854" y="6846"/>
                  <a:pt x="8748" y="6900"/>
                </a:cubicBezTo>
                <a:lnTo>
                  <a:pt x="7958" y="7310"/>
                </a:lnTo>
                <a:cubicBezTo>
                  <a:pt x="7671" y="7456"/>
                  <a:pt x="7455" y="7673"/>
                  <a:pt x="7309" y="7960"/>
                </a:cubicBezTo>
                <a:lnTo>
                  <a:pt x="6899" y="8750"/>
                </a:lnTo>
                <a:cubicBezTo>
                  <a:pt x="6845" y="8856"/>
                  <a:pt x="6762" y="8933"/>
                  <a:pt x="6649" y="8980"/>
                </a:cubicBezTo>
                <a:cubicBezTo>
                  <a:pt x="6535" y="9026"/>
                  <a:pt x="6419" y="9033"/>
                  <a:pt x="6299" y="9000"/>
                </a:cubicBezTo>
                <a:lnTo>
                  <a:pt x="5459" y="8720"/>
                </a:lnTo>
                <a:cubicBezTo>
                  <a:pt x="5152" y="8620"/>
                  <a:pt x="4845" y="8620"/>
                  <a:pt x="4539" y="8720"/>
                </a:cubicBezTo>
                <a:lnTo>
                  <a:pt x="3699" y="9000"/>
                </a:lnTo>
                <a:cubicBezTo>
                  <a:pt x="3579" y="9033"/>
                  <a:pt x="3462" y="9026"/>
                  <a:pt x="3349" y="8980"/>
                </a:cubicBezTo>
                <a:cubicBezTo>
                  <a:pt x="3235" y="8933"/>
                  <a:pt x="3152" y="8856"/>
                  <a:pt x="3099" y="8750"/>
                </a:cubicBezTo>
                <a:lnTo>
                  <a:pt x="2689" y="7960"/>
                </a:lnTo>
                <a:cubicBezTo>
                  <a:pt x="2543" y="7673"/>
                  <a:pt x="2326" y="7456"/>
                  <a:pt x="2040" y="7310"/>
                </a:cubicBezTo>
                <a:lnTo>
                  <a:pt x="1250" y="6900"/>
                </a:lnTo>
                <a:cubicBezTo>
                  <a:pt x="1143" y="6846"/>
                  <a:pt x="1066" y="6763"/>
                  <a:pt x="1020" y="6650"/>
                </a:cubicBezTo>
                <a:cubicBezTo>
                  <a:pt x="973" y="6536"/>
                  <a:pt x="966" y="6420"/>
                  <a:pt x="1000" y="6300"/>
                </a:cubicBezTo>
                <a:lnTo>
                  <a:pt x="1280" y="5460"/>
                </a:lnTo>
                <a:cubicBezTo>
                  <a:pt x="1380" y="5153"/>
                  <a:pt x="1380" y="4846"/>
                  <a:pt x="1280" y="4540"/>
                </a:cubicBezTo>
                <a:lnTo>
                  <a:pt x="1000" y="3700"/>
                </a:lnTo>
                <a:cubicBezTo>
                  <a:pt x="966" y="3580"/>
                  <a:pt x="973" y="3463"/>
                  <a:pt x="1020" y="3350"/>
                </a:cubicBezTo>
                <a:cubicBezTo>
                  <a:pt x="1066" y="3236"/>
                  <a:pt x="1143" y="3153"/>
                  <a:pt x="1250" y="3100"/>
                </a:cubicBezTo>
                <a:lnTo>
                  <a:pt x="2040" y="2690"/>
                </a:lnTo>
                <a:cubicBezTo>
                  <a:pt x="2326" y="2543"/>
                  <a:pt x="2543" y="2326"/>
                  <a:pt x="2689" y="2040"/>
                </a:cubicBezTo>
                <a:moveTo>
                  <a:pt x="3089" y="4170"/>
                </a:moveTo>
                <a:lnTo>
                  <a:pt x="2380" y="4880"/>
                </a:lnTo>
                <a:lnTo>
                  <a:pt x="4499" y="7000"/>
                </a:lnTo>
                <a:lnTo>
                  <a:pt x="8038" y="3460"/>
                </a:lnTo>
                <a:lnTo>
                  <a:pt x="7329" y="2760"/>
                </a:lnTo>
                <a:lnTo>
                  <a:pt x="4499" y="5590"/>
                </a:lnTo>
              </a:path>
            </a:pathLst>
          </a:custGeom>
          <a:solidFill>
            <a:srgbClr val="F7F8FA">
              <a:alpha val="100000"/>
            </a:srgbClr>
          </a:solidFill>
          <a:ln>
            <a:headEnd type="none"/>
            <a:tailEnd type="none"/>
          </a:ln>
        </p:spPr>
      </p:sp>
      <p:sp>
        <p:nvSpPr>
          <p:cNvPr id="8" name="TextBox 8"/>
          <p:cNvSpPr txBox="1"/>
          <p:nvPr/>
        </p:nvSpPr>
        <p:spPr>
          <a:xfrm>
            <a:off x="4705960" y="4430911"/>
            <a:ext cx="601412" cy="152400"/>
          </a:xfrm>
          <a:prstGeom prst="rect">
            <a:avLst/>
          </a:prstGeom>
          <a:ln>
            <a:headEnd type="none"/>
            <a:tailEnd type="none"/>
          </a:ln>
        </p:spPr>
        <p:txBody>
          <a:bodyPr vert="horz" wrap="none" lIns="0" tIns="0" rIns="0" bIns="0" rtlCol="0" anchor="t" anchorCtr="0"/>
          <a:lstStyle/>
          <a:p>
            <a:pPr algn="l">
              <a:defRPr/>
            </a:pPr>
            <a:r>
              <a:rPr lang="en-US" sz="1000" b="0" i="0" strike="noStrike">
                <a:solidFill>
                  <a:srgbClr val="F7F8FA">
                    <a:alpha val="80000"/>
                  </a:srgbClr>
                </a:solidFill>
                <a:latin typeface="Alibaba PuHuiTi 3.0 55 Regular"/>
                <a:ea typeface="Alibaba PuHuiTi 3.0 55 Regular"/>
                <a:cs typeface="Alibaba PuHuiTi 3.0 55 Regular"/>
              </a:rPr>
              <a:t>ISO 9001</a:t>
            </a:r>
            <a:endParaRPr lang="en-US" sz="1100"/>
          </a:p>
        </p:txBody>
      </p:sp>
      <p:sp>
        <p:nvSpPr>
          <p:cNvPr id="9" name="AutoShape 9"/>
          <p:cNvSpPr/>
          <p:nvPr/>
        </p:nvSpPr>
        <p:spPr>
          <a:xfrm>
            <a:off x="5700998" y="4397573"/>
            <a:ext cx="228543" cy="228600"/>
          </a:xfrm>
          <a:custGeom>
            <a:avLst/>
            <a:gdLst/>
            <a:ahLst/>
            <a:cxnLst/>
            <a:rect l="l" t="t" r="r" b="b"/>
            <a:pathLst>
              <a:path w="9998" h="10000">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3859" y="8830"/>
                </a:moveTo>
                <a:cubicBezTo>
                  <a:pt x="3359" y="7776"/>
                  <a:pt x="3075" y="6666"/>
                  <a:pt x="3009" y="5500"/>
                </a:cubicBezTo>
                <a:lnTo>
                  <a:pt x="1030" y="5500"/>
                </a:lnTo>
                <a:cubicBezTo>
                  <a:pt x="1096" y="6020"/>
                  <a:pt x="1258" y="6506"/>
                  <a:pt x="1515" y="6960"/>
                </a:cubicBezTo>
                <a:cubicBezTo>
                  <a:pt x="1771" y="7413"/>
                  <a:pt x="2101" y="7801"/>
                  <a:pt x="2504" y="8125"/>
                </a:cubicBezTo>
                <a:cubicBezTo>
                  <a:pt x="2907" y="8448"/>
                  <a:pt x="3359" y="8683"/>
                  <a:pt x="3859" y="8830"/>
                </a:cubicBezTo>
                <a:moveTo>
                  <a:pt x="5979" y="5500"/>
                </a:moveTo>
                <a:lnTo>
                  <a:pt x="4019" y="5500"/>
                </a:lnTo>
                <a:cubicBezTo>
                  <a:pt x="4092" y="6700"/>
                  <a:pt x="4419" y="7826"/>
                  <a:pt x="4999" y="8880"/>
                </a:cubicBezTo>
                <a:cubicBezTo>
                  <a:pt x="5579" y="7826"/>
                  <a:pt x="5905" y="6700"/>
                  <a:pt x="5979" y="5500"/>
                </a:cubicBezTo>
                <a:moveTo>
                  <a:pt x="8968" y="5500"/>
                </a:moveTo>
                <a:lnTo>
                  <a:pt x="6989" y="5500"/>
                </a:lnTo>
                <a:cubicBezTo>
                  <a:pt x="6922" y="6666"/>
                  <a:pt x="6642" y="7776"/>
                  <a:pt x="6149" y="8830"/>
                </a:cubicBezTo>
                <a:cubicBezTo>
                  <a:pt x="6642" y="8683"/>
                  <a:pt x="7090" y="8448"/>
                  <a:pt x="7494" y="8125"/>
                </a:cubicBezTo>
                <a:cubicBezTo>
                  <a:pt x="7896" y="7801"/>
                  <a:pt x="8226" y="7413"/>
                  <a:pt x="8483" y="6960"/>
                </a:cubicBezTo>
                <a:cubicBezTo>
                  <a:pt x="8739" y="6506"/>
                  <a:pt x="8901" y="6020"/>
                  <a:pt x="8968" y="5500"/>
                </a:cubicBezTo>
                <a:moveTo>
                  <a:pt x="1030" y="4500"/>
                </a:moveTo>
                <a:lnTo>
                  <a:pt x="3009" y="4500"/>
                </a:lnTo>
                <a:cubicBezTo>
                  <a:pt x="3075" y="3333"/>
                  <a:pt x="3359" y="2223"/>
                  <a:pt x="3859" y="1170"/>
                </a:cubicBezTo>
                <a:cubicBezTo>
                  <a:pt x="3359" y="1316"/>
                  <a:pt x="2907" y="1551"/>
                  <a:pt x="2504" y="1875"/>
                </a:cubicBezTo>
                <a:cubicBezTo>
                  <a:pt x="2101" y="2198"/>
                  <a:pt x="1771" y="2586"/>
                  <a:pt x="1515" y="3040"/>
                </a:cubicBezTo>
                <a:cubicBezTo>
                  <a:pt x="1258" y="3493"/>
                  <a:pt x="1096" y="3980"/>
                  <a:pt x="1030" y="4500"/>
                </a:cubicBezTo>
                <a:moveTo>
                  <a:pt x="4019" y="4500"/>
                </a:moveTo>
                <a:lnTo>
                  <a:pt x="5979" y="4500"/>
                </a:lnTo>
                <a:cubicBezTo>
                  <a:pt x="5905" y="3300"/>
                  <a:pt x="5579" y="2173"/>
                  <a:pt x="4999" y="1120"/>
                </a:cubicBezTo>
                <a:cubicBezTo>
                  <a:pt x="4419" y="2173"/>
                  <a:pt x="4092" y="3300"/>
                  <a:pt x="4019" y="4500"/>
                </a:cubicBezTo>
                <a:moveTo>
                  <a:pt x="6149" y="1170"/>
                </a:moveTo>
                <a:cubicBezTo>
                  <a:pt x="6642" y="2223"/>
                  <a:pt x="6922" y="3333"/>
                  <a:pt x="6989" y="4500"/>
                </a:cubicBezTo>
                <a:lnTo>
                  <a:pt x="8968" y="4500"/>
                </a:lnTo>
                <a:cubicBezTo>
                  <a:pt x="8901" y="3980"/>
                  <a:pt x="8739" y="3493"/>
                  <a:pt x="8483" y="3040"/>
                </a:cubicBezTo>
                <a:cubicBezTo>
                  <a:pt x="8226" y="2586"/>
                  <a:pt x="7896" y="2198"/>
                  <a:pt x="7494" y="1875"/>
                </a:cubicBezTo>
                <a:cubicBezTo>
                  <a:pt x="7090" y="1551"/>
                  <a:pt x="6642" y="1316"/>
                  <a:pt x="6149" y="1170"/>
                </a:cubicBezTo>
              </a:path>
            </a:pathLst>
          </a:custGeom>
          <a:solidFill>
            <a:srgbClr val="F7F8FA">
              <a:alpha val="100000"/>
            </a:srgbClr>
          </a:solidFill>
          <a:ln>
            <a:headEnd type="none"/>
            <a:tailEnd type="none"/>
          </a:ln>
        </p:spPr>
      </p:sp>
      <p:sp>
        <p:nvSpPr>
          <p:cNvPr id="10" name="TextBox 10"/>
          <p:cNvSpPr txBox="1"/>
          <p:nvPr/>
        </p:nvSpPr>
        <p:spPr>
          <a:xfrm>
            <a:off x="6018444" y="4430911"/>
            <a:ext cx="571358" cy="152400"/>
          </a:xfrm>
          <a:prstGeom prst="rect">
            <a:avLst/>
          </a:prstGeom>
          <a:ln>
            <a:headEnd type="none"/>
            <a:tailEnd type="none"/>
          </a:ln>
        </p:spPr>
        <p:txBody>
          <a:bodyPr vert="horz" wrap="none" lIns="0" tIns="0" rIns="0" bIns="0" rtlCol="0" anchor="t" anchorCtr="0"/>
          <a:lstStyle/>
          <a:p>
            <a:pPr algn="l">
              <a:defRPr/>
            </a:pPr>
            <a:r>
              <a:rPr lang="en-US" sz="800" b="0" i="0" strike="noStrike">
                <a:solidFill>
                  <a:srgbClr val="F7F8FA">
                    <a:alpha val="80000"/>
                  </a:srgbClr>
                </a:solidFill>
                <a:latin typeface="Alibaba PuHuiTi 3.0 55 Regular"/>
                <a:ea typeface="Alibaba PuHuiTi 3.0 55 Regular"/>
                <a:cs typeface="Alibaba PuHuiTi 3.0 55 Regular"/>
              </a:rPr>
              <a:t>Exporting</a:t>
            </a:r>
            <a:endParaRPr lang="en-US" sz="1100"/>
          </a:p>
        </p:txBody>
      </p:sp>
      <p:sp>
        <p:nvSpPr>
          <p:cNvPr id="11" name="AutoShape 11"/>
          <p:cNvSpPr/>
          <p:nvPr/>
        </p:nvSpPr>
        <p:spPr>
          <a:xfrm>
            <a:off x="6983428" y="4397573"/>
            <a:ext cx="228543" cy="228600"/>
          </a:xfrm>
          <a:custGeom>
            <a:avLst/>
            <a:gdLst/>
            <a:ahLst/>
            <a:cxnLst/>
            <a:rect l="l" t="t" r="r" b="b"/>
            <a:pathLst>
              <a:path w="9998" h="10000">
                <a:moveTo>
                  <a:pt x="433" y="827"/>
                </a:moveTo>
                <a:lnTo>
                  <a:pt x="4999" y="0"/>
                </a:lnTo>
                <a:lnTo>
                  <a:pt x="9565" y="827"/>
                </a:lnTo>
                <a:cubicBezTo>
                  <a:pt x="9691" y="851"/>
                  <a:pt x="9794" y="906"/>
                  <a:pt x="9876" y="991"/>
                </a:cubicBezTo>
                <a:cubicBezTo>
                  <a:pt x="9957" y="1075"/>
                  <a:pt x="9998" y="1169"/>
                  <a:pt x="9998" y="1273"/>
                </a:cubicBezTo>
                <a:lnTo>
                  <a:pt x="9998" y="5809"/>
                </a:lnTo>
                <a:cubicBezTo>
                  <a:pt x="9998" y="6269"/>
                  <a:pt x="9866" y="6700"/>
                  <a:pt x="9604" y="7100"/>
                </a:cubicBezTo>
                <a:cubicBezTo>
                  <a:pt x="9340" y="7500"/>
                  <a:pt x="8975" y="7827"/>
                  <a:pt x="8509" y="8082"/>
                </a:cubicBezTo>
                <a:lnTo>
                  <a:pt x="4999" y="10000"/>
                </a:lnTo>
                <a:lnTo>
                  <a:pt x="1489" y="8082"/>
                </a:lnTo>
                <a:cubicBezTo>
                  <a:pt x="1022" y="7827"/>
                  <a:pt x="657" y="7500"/>
                  <a:pt x="394" y="7100"/>
                </a:cubicBezTo>
                <a:cubicBezTo>
                  <a:pt x="131" y="6700"/>
                  <a:pt x="0" y="6269"/>
                  <a:pt x="0" y="5809"/>
                </a:cubicBezTo>
                <a:lnTo>
                  <a:pt x="0" y="1273"/>
                </a:lnTo>
                <a:cubicBezTo>
                  <a:pt x="0" y="1169"/>
                  <a:pt x="40" y="1075"/>
                  <a:pt x="122" y="991"/>
                </a:cubicBezTo>
                <a:cubicBezTo>
                  <a:pt x="203" y="906"/>
                  <a:pt x="307" y="851"/>
                  <a:pt x="433" y="827"/>
                </a:cubicBezTo>
                <a:moveTo>
                  <a:pt x="8887" y="1636"/>
                </a:moveTo>
                <a:lnTo>
                  <a:pt x="4999" y="927"/>
                </a:lnTo>
                <a:lnTo>
                  <a:pt x="1111" y="1636"/>
                </a:lnTo>
                <a:lnTo>
                  <a:pt x="1111" y="5809"/>
                </a:lnTo>
                <a:cubicBezTo>
                  <a:pt x="1111" y="6118"/>
                  <a:pt x="1198" y="6406"/>
                  <a:pt x="1372" y="6673"/>
                </a:cubicBezTo>
                <a:cubicBezTo>
                  <a:pt x="1546" y="6939"/>
                  <a:pt x="1788" y="7157"/>
                  <a:pt x="2100" y="7327"/>
                </a:cubicBezTo>
                <a:lnTo>
                  <a:pt x="4999" y="8909"/>
                </a:lnTo>
                <a:lnTo>
                  <a:pt x="7898" y="7327"/>
                </a:lnTo>
                <a:cubicBezTo>
                  <a:pt x="8209" y="7157"/>
                  <a:pt x="8452" y="6939"/>
                  <a:pt x="8626" y="6673"/>
                </a:cubicBezTo>
                <a:cubicBezTo>
                  <a:pt x="8800" y="6406"/>
                  <a:pt x="8887" y="6118"/>
                  <a:pt x="8887" y="5809"/>
                </a:cubicBezTo>
                <a:lnTo>
                  <a:pt x="8887" y="1636"/>
                </a:lnTo>
                <a:moveTo>
                  <a:pt x="4721" y="5536"/>
                </a:moveTo>
                <a:lnTo>
                  <a:pt x="7476" y="3282"/>
                </a:lnTo>
                <a:lnTo>
                  <a:pt x="8254" y="3927"/>
                </a:lnTo>
                <a:lnTo>
                  <a:pt x="4721" y="6818"/>
                </a:lnTo>
                <a:lnTo>
                  <a:pt x="2366" y="4891"/>
                </a:lnTo>
                <a:lnTo>
                  <a:pt x="3155" y="4245"/>
                </a:lnTo>
              </a:path>
            </a:pathLst>
          </a:custGeom>
          <a:solidFill>
            <a:srgbClr val="F7F8FA">
              <a:alpha val="100000"/>
            </a:srgbClr>
          </a:solidFill>
          <a:ln>
            <a:headEnd type="none"/>
            <a:tailEnd type="none"/>
          </a:ln>
        </p:spPr>
      </p:sp>
      <p:sp>
        <p:nvSpPr>
          <p:cNvPr id="12" name="TextBox 12"/>
          <p:cNvSpPr txBox="1"/>
          <p:nvPr/>
        </p:nvSpPr>
        <p:spPr>
          <a:xfrm>
            <a:off x="7300873" y="4430911"/>
            <a:ext cx="512288" cy="152400"/>
          </a:xfrm>
          <a:prstGeom prst="rect">
            <a:avLst/>
          </a:prstGeom>
          <a:ln>
            <a:headEnd type="none"/>
            <a:tailEnd type="none"/>
          </a:ln>
        </p:spPr>
        <p:txBody>
          <a:bodyPr vert="horz" wrap="none" lIns="0" tIns="0" rIns="0" bIns="0" rtlCol="0" anchor="t" anchorCtr="0"/>
          <a:lstStyle/>
          <a:p>
            <a:pPr algn="l">
              <a:defRPr/>
            </a:pPr>
            <a:r>
              <a:rPr lang="en-US" sz="800" b="0" i="0" strike="noStrike">
                <a:solidFill>
                  <a:srgbClr val="F7F8FA">
                    <a:alpha val="80000"/>
                  </a:srgbClr>
                </a:solidFill>
                <a:latin typeface="Alibaba PuHuiTi 3.0 55 Regular"/>
                <a:ea typeface="Alibaba PuHuiTi 3.0 55 Regular"/>
                <a:cs typeface="Alibaba PuHuiTi 3.0 55 Regular"/>
              </a:rPr>
              <a:t>5-year warranty</a:t>
            </a:r>
            <a:endParaRPr lang="en-US" sz="1100"/>
          </a:p>
        </p:txBody>
      </p:sp>
      <p:pic>
        <p:nvPicPr>
          <p:cNvPr id="99999" name="WatermarkAigc"/>
          <p:cNvPicPr>
            <a:picLocks noChangeAspect="1"/>
          </p:cNvPicPr>
          <p:nvPr/>
        </p:nvPicPr>
        <p:blipFill>
          <a:blip r:embed="rId2"/>
          <a:stretch>
            <a:fillRect/>
          </a:stretch>
        </p:blipFill>
        <p:spPr>
          <a:xfrm>
            <a:off x="10807700" y="6413500"/>
            <a:ext cx="1193800" cy="254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l="440" r="440"/>
          <a:stretch>
            <a:fillRect/>
          </a:stretch>
        </p:blipFill>
        <p:spPr>
          <a:xfrm>
            <a:off x="0" y="0"/>
            <a:ext cx="12188952" cy="6858000"/>
          </a:xfrm>
          <a:prstGeom prst="rect">
            <a:avLst/>
          </a:prstGeom>
          <a:ln>
            <a:headEnd type="none"/>
            <a:tailEnd type="none"/>
          </a:ln>
        </p:spPr>
      </p:pic>
      <p:sp>
        <p:nvSpPr>
          <p:cNvPr id="3" name="AutoShape 3"/>
          <p:cNvSpPr/>
          <p:nvPr/>
        </p:nvSpPr>
        <p:spPr>
          <a:xfrm>
            <a:off x="0" y="0"/>
            <a:ext cx="12188952" cy="6858000"/>
          </a:xfrm>
          <a:prstGeom prst="rect">
            <a:avLst/>
          </a:prstGeom>
          <a:solidFill>
            <a:srgbClr val="0A0A0B">
              <a:alpha val="45098"/>
            </a:srgbClr>
          </a:solidFill>
          <a:ln>
            <a:headEnd type="none"/>
            <a:tailEnd type="none"/>
          </a:ln>
        </p:spPr>
      </p:sp>
      <p:sp>
        <p:nvSpPr>
          <p:cNvPr id="4" name="TextBox 4"/>
          <p:cNvSpPr txBox="1"/>
          <p:nvPr/>
        </p:nvSpPr>
        <p:spPr>
          <a:xfrm>
            <a:off x="1418052" y="1863179"/>
            <a:ext cx="9352848" cy="754261"/>
          </a:xfrm>
          <a:prstGeom prst="rect">
            <a:avLst/>
          </a:prstGeom>
          <a:ln>
            <a:headEnd type="none"/>
            <a:tailEnd type="none"/>
          </a:ln>
        </p:spPr>
        <p:txBody>
          <a:bodyPr vert="horz" wrap="none" lIns="0" tIns="0" rIns="0" bIns="0" rtlCol="0" anchor="t" anchorCtr="1"/>
          <a:lstStyle/>
          <a:p>
            <a:pPr algn="ctr">
              <a:defRPr/>
            </a:pPr>
            <a:r>
              <a:rPr lang="en-US" sz="4320" b="1" i="0" strike="noStrike">
                <a:solidFill>
                  <a:srgbClr val="F7F8FA">
                    <a:alpha val="100000"/>
                  </a:srgbClr>
                </a:solidFill>
                <a:latin typeface="Alibaba PuHuiTi 3.0 55 Regular"/>
                <a:ea typeface="Alibaba PuHuiTi 3.0 55 Regular"/>
                <a:cs typeface="Alibaba PuHuiTi 3.0 55 Regular"/>
              </a:rPr>
              <a:t>homsunlift Tire:</a:t>
            </a:r>
            <a:endParaRPr lang="en-US" sz="4320" b="1" i="0" strike="noStrike">
              <a:solidFill>
                <a:srgbClr val="F7F8FA">
                  <a:alpha val="100000"/>
                </a:srgbClr>
              </a:solidFill>
              <a:latin typeface="Alibaba PuHuiTi 3.0 55 Regular"/>
              <a:ea typeface="Alibaba PuHuiTi 3.0 55 Regular"/>
              <a:cs typeface="Alibaba PuHuiTi 3.0 55 Regular"/>
            </a:endParaRPr>
          </a:p>
          <a:p>
            <a:pPr algn="ctr">
              <a:defRPr/>
            </a:pPr>
            <a:r>
              <a:rPr lang="en-US" sz="4320" b="1" i="0" strike="noStrike">
                <a:solidFill>
                  <a:srgbClr val="F7F8FA">
                    <a:alpha val="100000"/>
                  </a:srgbClr>
                </a:solidFill>
                <a:latin typeface="Alibaba PuHuiTi 3.0 55 Regular"/>
                <a:ea typeface="Alibaba PuHuiTi 3.0 55 Regular"/>
                <a:cs typeface="Alibaba PuHuiTi 3.0 55 Regular"/>
              </a:rPr>
              <a:t> </a:t>
            </a:r>
            <a:r>
              <a:rPr lang="en-US" sz="4320" b="1" i="0" strike="noStrike">
                <a:solidFill>
                  <a:srgbClr val="F7F8FA">
                    <a:alpha val="100000"/>
                  </a:srgbClr>
                </a:solidFill>
                <a:latin typeface="Alibaba PuHuiTi 3.0 55 Regular"/>
                <a:ea typeface="Alibaba PuHuiTi 3.0 55 Regular"/>
                <a:cs typeface="Alibaba PuHuiTi 3.0 55 Regular"/>
                <a:hlinkClick r:id="rId2"/>
              </a:rPr>
              <a:t>Industrial Strength</a:t>
            </a:r>
            <a:endParaRPr lang="en-US" sz="1100"/>
          </a:p>
        </p:txBody>
      </p:sp>
      <p:sp>
        <p:nvSpPr>
          <p:cNvPr id="5" name="TextBox 5"/>
          <p:cNvSpPr txBox="1"/>
          <p:nvPr/>
        </p:nvSpPr>
        <p:spPr>
          <a:xfrm>
            <a:off x="4729841" y="3074641"/>
            <a:ext cx="2729272" cy="712291"/>
          </a:xfrm>
          <a:prstGeom prst="rect">
            <a:avLst/>
          </a:prstGeom>
          <a:ln>
            <a:headEnd type="none"/>
            <a:tailEnd type="none"/>
          </a:ln>
        </p:spPr>
        <p:txBody>
          <a:bodyPr vert="horz" wrap="square" lIns="0" tIns="0" rIns="0" bIns="0" rtlCol="0" anchor="ctr" anchorCtr="1"/>
          <a:lstStyle/>
          <a:p>
            <a:pPr algn="ctr">
              <a:defRPr/>
            </a:pPr>
            <a:r>
              <a:rPr lang="en-US" sz="1280" b="0" i="0" strike="noStrike">
                <a:solidFill>
                  <a:srgbClr val="F7F8FA">
                    <a:alpha val="90196"/>
                  </a:srgbClr>
                </a:solidFill>
                <a:latin typeface="FZYaYiHei GB18030L2 R" panose="02000500000000000000" charset="-122"/>
                <a:ea typeface="FZYaYiHei GB18030L2 R" panose="02000500000000000000" charset="-122"/>
                <a:cs typeface="FZYaYiHei GB18030L2 R" panose="02000500000000000000" charset="-122"/>
              </a:rPr>
              <a:t>Heavy-duty · Secure · Cushioned</a:t>
            </a:r>
            <a:endParaRPr lang="en-US" sz="1100"/>
          </a:p>
          <a:p>
            <a:pPr algn="ctr"/>
            <a:r>
              <a:rPr sz="1280" b="0" i="0" strike="noStrike">
                <a:solidFill>
                  <a:srgbClr val="F7F8FA">
                    <a:alpha val="90196"/>
                  </a:srgbClr>
                </a:solidFill>
                <a:latin typeface="FZYaYiHei GB18030L2 R" panose="02000500000000000000" charset="-122"/>
                <a:ea typeface="FZYaYiHei GB18030L2 R" panose="02000500000000000000" charset="-122"/>
                <a:cs typeface="FZYaYiHei GB18030L2 R" panose="02000500000000000000" charset="-122"/>
              </a:rPr>
              <a:t>Strong and long-lasting</a:t>
            </a:r>
            <a:endParaRPr sz="1280" b="0" i="0" strike="noStrike">
              <a:solidFill>
                <a:srgbClr val="F7F8FA">
                  <a:alpha val="90196"/>
                </a:srgbClr>
              </a:solidFill>
              <a:latin typeface="FZYaYiHei GB18030L2 R" panose="02000500000000000000" charset="-122"/>
              <a:ea typeface="FZYaYiHei GB18030L2 R" panose="02000500000000000000" charset="-122"/>
              <a:cs typeface="FZYaYiHei GB18030L2 R" panose="02000500000000000000" charset="-122"/>
            </a:endParaRPr>
          </a:p>
        </p:txBody>
      </p:sp>
      <p:sp>
        <p:nvSpPr>
          <p:cNvPr id="6" name="TextBox 6"/>
          <p:cNvSpPr txBox="1"/>
          <p:nvPr/>
        </p:nvSpPr>
        <p:spPr>
          <a:xfrm>
            <a:off x="4735940" y="3786932"/>
            <a:ext cx="2717071" cy="274291"/>
          </a:xfrm>
          <a:prstGeom prst="rect">
            <a:avLst/>
          </a:prstGeom>
          <a:ln>
            <a:headEnd type="none"/>
            <a:tailEnd type="none"/>
          </a:ln>
        </p:spPr>
        <p:txBody>
          <a:bodyPr vert="horz" wrap="none" lIns="0" tIns="0" rIns="0" bIns="0" rtlCol="0" anchor="ctr" anchorCtr="1"/>
          <a:lstStyle/>
          <a:p>
            <a:pPr algn="ctr">
              <a:defRPr/>
            </a:pPr>
            <a:r>
              <a:rPr lang="en-US" sz="1040" b="0" i="0" strike="noStrike">
                <a:solidFill>
                  <a:srgbClr val="F7F8FA">
                    <a:alpha val="74901"/>
                  </a:srgbClr>
                </a:solidFill>
                <a:latin typeface="FZYaYiHei GB18030L2 R" panose="02000500000000000000" charset="-122"/>
                <a:ea typeface="FZYaYiHei GB18030L2 R" panose="02000500000000000000" charset="-122"/>
                <a:cs typeface="FZYaYiHei GB18030L2 R" panose="02000500000000000000" charset="-122"/>
              </a:rPr>
              <a:t>Direct factory sales, global certification, genuine with guarantees</a:t>
            </a:r>
            <a:endParaRPr lang="en-US" sz="1100"/>
          </a:p>
        </p:txBody>
      </p:sp>
      <p:sp>
        <p:nvSpPr>
          <p:cNvPr id="8" name="TextBox 8"/>
          <p:cNvSpPr txBox="1"/>
          <p:nvPr/>
        </p:nvSpPr>
        <p:spPr>
          <a:xfrm>
            <a:off x="4737503" y="4223148"/>
            <a:ext cx="2713947" cy="228600"/>
          </a:xfrm>
          <a:prstGeom prst="rect">
            <a:avLst/>
          </a:prstGeom>
          <a:ln>
            <a:headEnd type="none"/>
            <a:tailEnd type="none"/>
          </a:ln>
        </p:spPr>
        <p:txBody>
          <a:bodyPr vert="horz" wrap="none" lIns="0" tIns="0" rIns="0" bIns="0" rtlCol="0" anchor="ctr" anchorCtr="1"/>
          <a:lstStyle/>
          <a:p>
            <a:pPr algn="ctr">
              <a:defRPr/>
            </a:pPr>
            <a:r>
              <a:rPr lang="en-US" sz="960" b="0" i="0" strike="noStrike">
                <a:solidFill>
                  <a:srgbClr val="F7F8FA">
                    <a:alpha val="85098"/>
                  </a:srgbClr>
                </a:solidFill>
                <a:latin typeface="FZYaYiHei GB18030L2 R" panose="02000500000000000000" charset="-122"/>
                <a:ea typeface="FZYaYiHei GB18030L2 R" panose="02000500000000000000" charset="-122"/>
                <a:cs typeface="FZYaYiHei GB18030L2 R" panose="02000500000000000000" charset="-122"/>
              </a:rPr>
              <a:t>Get manual and quote—contact us.</a:t>
            </a:r>
            <a:endParaRPr lang="en-US" sz="1100"/>
          </a:p>
        </p:txBody>
      </p:sp>
      <p:sp>
        <p:nvSpPr>
          <p:cNvPr id="9" name="文本框 8"/>
          <p:cNvSpPr txBox="1"/>
          <p:nvPr/>
        </p:nvSpPr>
        <p:spPr>
          <a:xfrm>
            <a:off x="3888105" y="4878070"/>
            <a:ext cx="4651375" cy="922020"/>
          </a:xfrm>
          <a:prstGeom prst="rect">
            <a:avLst/>
          </a:prstGeom>
          <a:noFill/>
        </p:spPr>
        <p:txBody>
          <a:bodyPr wrap="square" rtlCol="0">
            <a:spAutoFit/>
          </a:bodyPr>
          <a:p>
            <a:r>
              <a:rPr lang="en-US" altLang="zh-CN">
                <a:solidFill>
                  <a:schemeClr val="bg1"/>
                </a:solidFill>
              </a:rPr>
              <a:t>Official website:https://www.homsunlift.com</a:t>
            </a:r>
            <a:endParaRPr lang="en-US" altLang="zh-CN">
              <a:solidFill>
                <a:schemeClr val="bg1"/>
              </a:solidFill>
            </a:endParaRPr>
          </a:p>
          <a:p>
            <a:r>
              <a:rPr lang="en-US" altLang="zh-CN">
                <a:solidFill>
                  <a:schemeClr val="bg1"/>
                </a:solidFill>
              </a:rPr>
              <a:t>WhatsApp/Wechat ID:+8613680275183</a:t>
            </a:r>
            <a:endParaRPr lang="en-US" altLang="zh-CN">
              <a:solidFill>
                <a:schemeClr val="bg1"/>
              </a:solidFill>
            </a:endParaRPr>
          </a:p>
          <a:p>
            <a:r>
              <a:rPr lang="en-US" altLang="zh-CN">
                <a:solidFill>
                  <a:schemeClr val="bg1"/>
                </a:solidFill>
              </a:rPr>
              <a:t>Email:sandy519@foxmail.com</a:t>
            </a:r>
            <a:endParaRPr lang="en-US" altLang="zh-CN">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F7F8FA">
              <a:alpha val="100000"/>
            </a:srgbClr>
          </a:solidFill>
          <a:ln>
            <a:headEnd type="none"/>
            <a:tailEnd type="none"/>
          </a:ln>
        </p:spPr>
      </p:sp>
      <p:sp>
        <p:nvSpPr>
          <p:cNvPr id="3" name="TextBox 3"/>
          <p:cNvSpPr txBox="1"/>
          <p:nvPr/>
        </p:nvSpPr>
        <p:spPr>
          <a:xfrm>
            <a:off x="457086" y="2581424"/>
            <a:ext cx="4507323" cy="133350"/>
          </a:xfrm>
          <a:prstGeom prst="rect">
            <a:avLst/>
          </a:prstGeom>
          <a:ln>
            <a:headEnd type="none"/>
            <a:tailEnd type="none"/>
          </a:ln>
        </p:spPr>
        <p:txBody>
          <a:bodyPr vert="horz" wrap="none" lIns="0" tIns="0" rIns="0" bIns="0" rtlCol="0" anchor="t" anchorCtr="0"/>
          <a:lstStyle/>
          <a:p>
            <a:pPr algn="l">
              <a:defRPr/>
            </a:pPr>
            <a:r>
              <a:rPr lang="en-US" sz="900" b="0" i="0" strike="noStrike">
                <a:solidFill>
                  <a:srgbClr val="1A1C20">
                    <a:alpha val="50196"/>
                  </a:srgbClr>
                </a:solidFill>
                <a:latin typeface="Alibaba PuHuiTi 3.0 55 Regular"/>
                <a:ea typeface="Alibaba PuHuiTi 3.0 55 Regular"/>
                <a:cs typeface="Alibaba PuHuiTi 3.0 55 Regular"/>
              </a:rPr>
              <a:t>Contents</a:t>
            </a:r>
            <a:endParaRPr lang="en-US" sz="1100"/>
          </a:p>
        </p:txBody>
      </p:sp>
      <p:sp>
        <p:nvSpPr>
          <p:cNvPr id="4" name="TextBox 4"/>
          <p:cNvSpPr txBox="1"/>
          <p:nvPr/>
        </p:nvSpPr>
        <p:spPr>
          <a:xfrm>
            <a:off x="457086" y="2952899"/>
            <a:ext cx="4507323" cy="600075"/>
          </a:xfrm>
          <a:prstGeom prst="rect">
            <a:avLst/>
          </a:prstGeom>
          <a:ln>
            <a:headEnd type="none"/>
            <a:tailEnd type="none"/>
          </a:ln>
        </p:spPr>
        <p:txBody>
          <a:bodyPr vert="horz" wrap="none" lIns="0" tIns="0" rIns="0" bIns="0" rtlCol="0" anchor="t" anchorCtr="0"/>
          <a:lstStyle/>
          <a:p>
            <a:pPr algn="l">
              <a:defRPr/>
            </a:pPr>
            <a:r>
              <a:rPr lang="en-US" sz="3360" b="1" i="0" strike="noStrike">
                <a:solidFill>
                  <a:srgbClr val="1A1C20">
                    <a:alpha val="100000"/>
                  </a:srgbClr>
                </a:solidFill>
                <a:latin typeface="Alibaba PuHuiTi 3.0 55 Regular"/>
                <a:ea typeface="Alibaba PuHuiTi 3.0 55 Regular"/>
                <a:cs typeface="Alibaba PuHuiTi 3.0 55 Regular"/>
              </a:rPr>
              <a:t>Contents</a:t>
            </a:r>
            <a:endParaRPr lang="en-US" sz="1100"/>
          </a:p>
        </p:txBody>
      </p:sp>
      <p:sp>
        <p:nvSpPr>
          <p:cNvPr id="5" name="TextBox 5"/>
          <p:cNvSpPr txBox="1"/>
          <p:nvPr/>
        </p:nvSpPr>
        <p:spPr>
          <a:xfrm>
            <a:off x="457086" y="3825329"/>
            <a:ext cx="4507323" cy="420886"/>
          </a:xfrm>
          <a:prstGeom prst="rect">
            <a:avLst/>
          </a:prstGeom>
          <a:ln>
            <a:headEnd type="none"/>
            <a:tailEnd type="none"/>
          </a:ln>
        </p:spPr>
        <p:txBody>
          <a:bodyPr vert="horz" wrap="square" lIns="0" tIns="0" rIns="0" bIns="0" rtlCol="0" anchor="t" anchorCtr="0"/>
          <a:lstStyle/>
          <a:p>
            <a:pPr algn="l">
              <a:defRPr/>
            </a:pPr>
            <a:r>
              <a:rPr lang="en-US" sz="960" b="0" i="0" strike="noStrike">
                <a:solidFill>
                  <a:srgbClr val="1A1C20">
                    <a:alpha val="70196"/>
                  </a:srgbClr>
                </a:solidFill>
                <a:latin typeface="FZYaYiHei GB18030L2 R" panose="02000500000000000000" charset="-122"/>
                <a:ea typeface="FZYaYiHei GB18030L2 R" panose="02000500000000000000" charset="-122"/>
                <a:cs typeface="FZYaYiHei GB18030L2 R" panose="02000500000000000000" charset="-122"/>
              </a:rPr>
              <a:t>Dinggu Forklift Tires: Strong, Reliable, High-Quality.</a:t>
            </a:r>
            <a:endParaRPr lang="en-US" sz="1100"/>
          </a:p>
          <a:p>
            <a:pPr algn="l"/>
            <a:r>
              <a:rPr sz="960" b="0" i="0" strike="noStrike">
                <a:solidFill>
                  <a:srgbClr val="1A1C20">
                    <a:alpha val="70196"/>
                  </a:srgbClr>
                </a:solidFill>
                <a:latin typeface="FZYaYiHei GB18030L2 R" panose="02000500000000000000" charset="-122"/>
                <a:ea typeface="FZYaYiHei GB18030L2 R" panose="02000500000000000000" charset="-122"/>
                <a:cs typeface="FZYaYiHei GB18030L2 R" panose="02000500000000000000" charset="-122"/>
              </a:rPr>
              <a:t>Business architecture: trends, uses, systems.</a:t>
            </a:r>
            <a:endParaRPr sz="960" b="0" i="0" strike="noStrike">
              <a:solidFill>
                <a:srgbClr val="1A1C20">
                  <a:alpha val="70196"/>
                </a:srgbClr>
              </a:solidFill>
              <a:latin typeface="FZYaYiHei GB18030L2 R" panose="02000500000000000000" charset="-122"/>
              <a:ea typeface="FZYaYiHei GB18030L2 R" panose="02000500000000000000" charset="-122"/>
              <a:cs typeface="FZYaYiHei GB18030L2 R" panose="02000500000000000000" charset="-122"/>
            </a:endParaRPr>
          </a:p>
        </p:txBody>
      </p:sp>
      <p:sp>
        <p:nvSpPr>
          <p:cNvPr id="6" name="AutoShape 6"/>
          <p:cNvSpPr/>
          <p:nvPr/>
        </p:nvSpPr>
        <p:spPr>
          <a:xfrm>
            <a:off x="5421494" y="1731616"/>
            <a:ext cx="6310222" cy="9525"/>
          </a:xfrm>
          <a:prstGeom prst="line">
            <a:avLst/>
          </a:prstGeom>
          <a:ln w="9525">
            <a:solidFill>
              <a:srgbClr val="C5CDD6">
                <a:alpha val="100000"/>
              </a:srgbClr>
            </a:solidFill>
            <a:prstDash val="solid"/>
            <a:headEnd type="none"/>
            <a:tailEnd type="none"/>
          </a:ln>
        </p:spPr>
      </p:sp>
      <p:sp>
        <p:nvSpPr>
          <p:cNvPr id="7" name="TextBox 7"/>
          <p:cNvSpPr txBox="1"/>
          <p:nvPr/>
        </p:nvSpPr>
        <p:spPr>
          <a:xfrm>
            <a:off x="5421494" y="1369666"/>
            <a:ext cx="266633" cy="152400"/>
          </a:xfrm>
          <a:prstGeom prst="rect">
            <a:avLst/>
          </a:prstGeom>
          <a:ln>
            <a:headEnd type="none"/>
            <a:tailEnd type="none"/>
          </a:ln>
        </p:spPr>
        <p:txBody>
          <a:bodyPr vert="horz" wrap="none" lIns="0" tIns="0" rIns="0" bIns="0" rtlCol="0" anchor="t" anchorCtr="0"/>
          <a:lstStyle/>
          <a:p>
            <a:pPr algn="l">
              <a:defRPr/>
            </a:pPr>
            <a:r>
              <a:rPr lang="en-US" sz="1000" b="0" i="0" strike="noStrike">
                <a:solidFill>
                  <a:srgbClr val="1A1C20">
                    <a:alpha val="40000"/>
                  </a:srgbClr>
                </a:solidFill>
                <a:latin typeface="Alibaba PuHuiTi 3.0 55 Regular"/>
                <a:ea typeface="Alibaba PuHuiTi 3.0 55 Regular"/>
                <a:cs typeface="Alibaba PuHuiTi 3.0 55 Regular"/>
              </a:rPr>
              <a:t>01</a:t>
            </a:r>
            <a:endParaRPr lang="en-US" sz="1100"/>
          </a:p>
        </p:txBody>
      </p:sp>
      <p:sp>
        <p:nvSpPr>
          <p:cNvPr id="8" name="TextBox 8"/>
          <p:cNvSpPr txBox="1"/>
          <p:nvPr/>
        </p:nvSpPr>
        <p:spPr>
          <a:xfrm>
            <a:off x="5840490" y="1302991"/>
            <a:ext cx="5891228" cy="238125"/>
          </a:xfrm>
          <a:prstGeom prst="rect">
            <a:avLst/>
          </a:prstGeom>
          <a:ln>
            <a:headEnd type="none"/>
            <a:tailEnd type="none"/>
          </a:ln>
        </p:spPr>
        <p:txBody>
          <a:bodyPr vert="horz" wrap="none" lIns="0" tIns="0" rIns="0" bIns="0" rtlCol="0" anchor="t" anchorCtr="0"/>
          <a:lstStyle/>
          <a:p>
            <a:pPr algn="l">
              <a:defRPr/>
            </a:pPr>
            <a:r>
              <a:rPr lang="en-US" sz="1280" b="0" i="0" strike="noStrike">
                <a:solidFill>
                  <a:srgbClr val="1A1C20">
                    <a:alpha val="100000"/>
                  </a:srgbClr>
                </a:solidFill>
                <a:latin typeface="FZYaYiHei GB18030L2 R" panose="02000500000000000000" charset="-122"/>
                <a:ea typeface="FZYaYiHei GB18030L2 R" panose="02000500000000000000" charset="-122"/>
                <a:cs typeface="FZYaYiHei GB18030L2 R" panose="02000500000000000000" charset="-122"/>
              </a:rPr>
              <a:t>Robust</a:t>
            </a:r>
            <a:endParaRPr lang="en-US" sz="1100"/>
          </a:p>
        </p:txBody>
      </p:sp>
      <p:sp>
        <p:nvSpPr>
          <p:cNvPr id="9" name="AutoShape 9"/>
          <p:cNvSpPr/>
          <p:nvPr/>
        </p:nvSpPr>
        <p:spPr>
          <a:xfrm>
            <a:off x="5421494" y="3015555"/>
            <a:ext cx="6310222" cy="9525"/>
          </a:xfrm>
          <a:prstGeom prst="line">
            <a:avLst/>
          </a:prstGeom>
          <a:ln w="9525">
            <a:solidFill>
              <a:srgbClr val="C5CDD6">
                <a:alpha val="100000"/>
              </a:srgbClr>
            </a:solidFill>
            <a:prstDash val="solid"/>
            <a:headEnd type="none"/>
            <a:tailEnd type="none"/>
          </a:ln>
        </p:spPr>
      </p:sp>
      <p:sp>
        <p:nvSpPr>
          <p:cNvPr id="10" name="TextBox 10"/>
          <p:cNvSpPr txBox="1"/>
          <p:nvPr/>
        </p:nvSpPr>
        <p:spPr>
          <a:xfrm>
            <a:off x="5421494" y="2653605"/>
            <a:ext cx="266633" cy="152400"/>
          </a:xfrm>
          <a:prstGeom prst="rect">
            <a:avLst/>
          </a:prstGeom>
          <a:ln>
            <a:headEnd type="none"/>
            <a:tailEnd type="none"/>
          </a:ln>
        </p:spPr>
        <p:txBody>
          <a:bodyPr vert="horz" wrap="none" lIns="0" tIns="0" rIns="0" bIns="0" rtlCol="0" anchor="t" anchorCtr="0"/>
          <a:lstStyle/>
          <a:p>
            <a:pPr algn="l">
              <a:defRPr/>
            </a:pPr>
            <a:r>
              <a:rPr lang="en-US" sz="1000" b="0" i="0" strike="noStrike">
                <a:solidFill>
                  <a:srgbClr val="1A1C20">
                    <a:alpha val="40000"/>
                  </a:srgbClr>
                </a:solidFill>
                <a:latin typeface="Alibaba PuHuiTi 3.0 55 Regular"/>
                <a:ea typeface="Alibaba PuHuiTi 3.0 55 Regular"/>
                <a:cs typeface="Alibaba PuHuiTi 3.0 55 Regular"/>
              </a:rPr>
              <a:t>02</a:t>
            </a:r>
            <a:endParaRPr lang="en-US" sz="1100"/>
          </a:p>
        </p:txBody>
      </p:sp>
      <p:sp>
        <p:nvSpPr>
          <p:cNvPr id="11" name="TextBox 11"/>
          <p:cNvSpPr txBox="1"/>
          <p:nvPr/>
        </p:nvSpPr>
        <p:spPr>
          <a:xfrm>
            <a:off x="5840490" y="2586930"/>
            <a:ext cx="5891228" cy="238125"/>
          </a:xfrm>
          <a:prstGeom prst="rect">
            <a:avLst/>
          </a:prstGeom>
          <a:ln>
            <a:headEnd type="none"/>
            <a:tailEnd type="none"/>
          </a:ln>
        </p:spPr>
        <p:txBody>
          <a:bodyPr vert="horz" wrap="none" lIns="0" tIns="0" rIns="0" bIns="0" rtlCol="0" anchor="t" anchorCtr="0"/>
          <a:lstStyle/>
          <a:p>
            <a:pPr algn="l">
              <a:defRPr/>
            </a:pPr>
            <a:r>
              <a:rPr lang="en-US" sz="1280" b="0" i="0" strike="noStrike">
                <a:solidFill>
                  <a:srgbClr val="1A1C20">
                    <a:alpha val="100000"/>
                  </a:srgbClr>
                </a:solidFill>
                <a:latin typeface="FZYaYiHei GB18030L2 R" panose="02000500000000000000" charset="-122"/>
                <a:ea typeface="FZYaYiHei GB18030L2 R" panose="02000500000000000000" charset="-122"/>
                <a:cs typeface="FZYaYiHei GB18030L2 R" panose="02000500000000000000" charset="-122"/>
              </a:rPr>
              <a:t>Superior Quality</a:t>
            </a:r>
            <a:endParaRPr lang="en-US" sz="1100"/>
          </a:p>
        </p:txBody>
      </p:sp>
      <p:sp>
        <p:nvSpPr>
          <p:cNvPr id="12" name="AutoShape 12"/>
          <p:cNvSpPr/>
          <p:nvPr/>
        </p:nvSpPr>
        <p:spPr>
          <a:xfrm>
            <a:off x="5421494" y="4299496"/>
            <a:ext cx="6310222" cy="9525"/>
          </a:xfrm>
          <a:prstGeom prst="line">
            <a:avLst/>
          </a:prstGeom>
          <a:ln w="9525">
            <a:solidFill>
              <a:srgbClr val="C5CDD6">
                <a:alpha val="100000"/>
              </a:srgbClr>
            </a:solidFill>
            <a:prstDash val="solid"/>
            <a:headEnd type="none"/>
            <a:tailEnd type="none"/>
          </a:ln>
        </p:spPr>
      </p:sp>
      <p:sp>
        <p:nvSpPr>
          <p:cNvPr id="13" name="TextBox 13"/>
          <p:cNvSpPr txBox="1"/>
          <p:nvPr/>
        </p:nvSpPr>
        <p:spPr>
          <a:xfrm>
            <a:off x="5421494" y="3937546"/>
            <a:ext cx="266633" cy="152400"/>
          </a:xfrm>
          <a:prstGeom prst="rect">
            <a:avLst/>
          </a:prstGeom>
          <a:ln>
            <a:headEnd type="none"/>
            <a:tailEnd type="none"/>
          </a:ln>
        </p:spPr>
        <p:txBody>
          <a:bodyPr vert="horz" wrap="none" lIns="0" tIns="0" rIns="0" bIns="0" rtlCol="0" anchor="t" anchorCtr="0"/>
          <a:lstStyle/>
          <a:p>
            <a:pPr algn="l">
              <a:defRPr/>
            </a:pPr>
            <a:r>
              <a:rPr lang="en-US" sz="1000" b="0" i="0" strike="noStrike">
                <a:solidFill>
                  <a:srgbClr val="1A1C20">
                    <a:alpha val="40000"/>
                  </a:srgbClr>
                </a:solidFill>
                <a:latin typeface="Alibaba PuHuiTi 3.0 55 Regular"/>
                <a:ea typeface="Alibaba PuHuiTi 3.0 55 Regular"/>
                <a:cs typeface="Alibaba PuHuiTi 3.0 55 Regular"/>
              </a:rPr>
              <a:t>03</a:t>
            </a:r>
            <a:endParaRPr lang="en-US" sz="1100"/>
          </a:p>
        </p:txBody>
      </p:sp>
      <p:sp>
        <p:nvSpPr>
          <p:cNvPr id="14" name="TextBox 14"/>
          <p:cNvSpPr txBox="1"/>
          <p:nvPr/>
        </p:nvSpPr>
        <p:spPr>
          <a:xfrm>
            <a:off x="5840490" y="3870871"/>
            <a:ext cx="5891228" cy="238125"/>
          </a:xfrm>
          <a:prstGeom prst="rect">
            <a:avLst/>
          </a:prstGeom>
          <a:ln>
            <a:headEnd type="none"/>
            <a:tailEnd type="none"/>
          </a:ln>
        </p:spPr>
        <p:txBody>
          <a:bodyPr vert="horz" wrap="none" lIns="0" tIns="0" rIns="0" bIns="0" rtlCol="0" anchor="t" anchorCtr="0"/>
          <a:lstStyle/>
          <a:p>
            <a:pPr algn="l">
              <a:defRPr/>
            </a:pPr>
            <a:r>
              <a:rPr lang="en-US" sz="1280" b="0" i="0" strike="noStrike">
                <a:solidFill>
                  <a:srgbClr val="1A1C20">
                    <a:alpha val="100000"/>
                  </a:srgbClr>
                </a:solidFill>
                <a:latin typeface="FZYaYiHei GB18030L2 R" panose="02000500000000000000" charset="-122"/>
                <a:ea typeface="FZYaYiHei GB18030L2 R" panose="02000500000000000000" charset="-122"/>
                <a:cs typeface="FZYaYiHei GB18030L2 R" panose="02000500000000000000" charset="-122"/>
              </a:rPr>
              <a:t>Use cases</a:t>
            </a:r>
            <a:endParaRPr lang="en-US" sz="1100"/>
          </a:p>
        </p:txBody>
      </p:sp>
      <p:sp>
        <p:nvSpPr>
          <p:cNvPr id="15" name="AutoShape 15"/>
          <p:cNvSpPr/>
          <p:nvPr/>
        </p:nvSpPr>
        <p:spPr>
          <a:xfrm>
            <a:off x="5421494" y="5583436"/>
            <a:ext cx="6310222" cy="9525"/>
          </a:xfrm>
          <a:prstGeom prst="line">
            <a:avLst/>
          </a:prstGeom>
          <a:ln w="9525">
            <a:solidFill>
              <a:srgbClr val="C5CDD6">
                <a:alpha val="100000"/>
              </a:srgbClr>
            </a:solidFill>
            <a:prstDash val="solid"/>
            <a:headEnd type="none"/>
            <a:tailEnd type="none"/>
          </a:ln>
        </p:spPr>
      </p:sp>
      <p:sp>
        <p:nvSpPr>
          <p:cNvPr id="16" name="TextBox 16"/>
          <p:cNvSpPr txBox="1"/>
          <p:nvPr/>
        </p:nvSpPr>
        <p:spPr>
          <a:xfrm>
            <a:off x="5421494" y="5221486"/>
            <a:ext cx="266633" cy="152400"/>
          </a:xfrm>
          <a:prstGeom prst="rect">
            <a:avLst/>
          </a:prstGeom>
          <a:ln>
            <a:headEnd type="none"/>
            <a:tailEnd type="none"/>
          </a:ln>
        </p:spPr>
        <p:txBody>
          <a:bodyPr vert="horz" wrap="none" lIns="0" tIns="0" rIns="0" bIns="0" rtlCol="0" anchor="t" anchorCtr="0"/>
          <a:lstStyle/>
          <a:p>
            <a:pPr algn="l">
              <a:defRPr/>
            </a:pPr>
            <a:r>
              <a:rPr lang="en-US" sz="1000" b="0" i="0" strike="noStrike">
                <a:solidFill>
                  <a:srgbClr val="1A1C20">
                    <a:alpha val="40000"/>
                  </a:srgbClr>
                </a:solidFill>
                <a:latin typeface="Alibaba PuHuiTi 3.0 55 Regular"/>
                <a:ea typeface="Alibaba PuHuiTi 3.0 55 Regular"/>
                <a:cs typeface="Alibaba PuHuiTi 3.0 55 Regular"/>
              </a:rPr>
              <a:t>04</a:t>
            </a:r>
            <a:endParaRPr lang="en-US" sz="1100"/>
          </a:p>
        </p:txBody>
      </p:sp>
      <p:sp>
        <p:nvSpPr>
          <p:cNvPr id="17" name="TextBox 17"/>
          <p:cNvSpPr txBox="1"/>
          <p:nvPr/>
        </p:nvSpPr>
        <p:spPr>
          <a:xfrm>
            <a:off x="5840490" y="5154811"/>
            <a:ext cx="5891228" cy="238125"/>
          </a:xfrm>
          <a:prstGeom prst="rect">
            <a:avLst/>
          </a:prstGeom>
          <a:ln>
            <a:headEnd type="none"/>
            <a:tailEnd type="none"/>
          </a:ln>
        </p:spPr>
        <p:txBody>
          <a:bodyPr vert="horz" wrap="none" lIns="0" tIns="0" rIns="0" bIns="0" rtlCol="0" anchor="t" anchorCtr="0"/>
          <a:lstStyle/>
          <a:p>
            <a:pPr algn="l">
              <a:defRPr/>
            </a:pPr>
            <a:r>
              <a:rPr lang="en-US" sz="1280" b="0" i="0" strike="noStrike">
                <a:solidFill>
                  <a:srgbClr val="1A1C20">
                    <a:alpha val="100000"/>
                  </a:srgbClr>
                </a:solidFill>
                <a:latin typeface="FZYaYiHei GB18030L2 R" panose="02000500000000000000" charset="-122"/>
                <a:ea typeface="FZYaYiHei GB18030L2 R" panose="02000500000000000000" charset="-122"/>
                <a:cs typeface="FZYaYiHei GB18030L2 R" panose="02000500000000000000" charset="-122"/>
              </a:rPr>
              <a:t>Service System</a:t>
            </a:r>
            <a:endParaRPr lang="en-US" sz="11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F7F8FA">
              <a:alpha val="100000"/>
            </a:srgbClr>
          </a:solidFill>
          <a:ln>
            <a:headEnd type="none"/>
            <a:tailEnd type="none"/>
          </a:ln>
        </p:spPr>
      </p:sp>
      <p:sp>
        <p:nvSpPr>
          <p:cNvPr id="3" name="TextBox 3"/>
          <p:cNvSpPr txBox="1"/>
          <p:nvPr/>
        </p:nvSpPr>
        <p:spPr>
          <a:xfrm>
            <a:off x="457086" y="476250"/>
            <a:ext cx="11274781" cy="114300"/>
          </a:xfrm>
          <a:prstGeom prst="rect">
            <a:avLst/>
          </a:prstGeom>
          <a:ln>
            <a:headEnd type="none"/>
            <a:tailEnd type="none"/>
          </a:ln>
        </p:spPr>
        <p:txBody>
          <a:bodyPr vert="horz" wrap="none" lIns="0" tIns="0" rIns="0" bIns="0" rtlCol="0" anchor="t" anchorCtr="0"/>
          <a:lstStyle/>
          <a:p>
            <a:pPr algn="l">
              <a:defRPr/>
            </a:pPr>
            <a:r>
              <a:rPr lang="en-US" sz="800" b="0" i="0" strike="noStrike">
                <a:solidFill>
                  <a:srgbClr val="1A1C20">
                    <a:alpha val="50196"/>
                  </a:srgbClr>
                </a:solidFill>
                <a:latin typeface="Alibaba PuHuiTi 3.0 55 Regular"/>
                <a:ea typeface="Alibaba PuHuiTi 3.0 55 Regular"/>
                <a:cs typeface="Alibaba PuHuiTi 3.0 55 Regular"/>
              </a:rPr>
              <a:t>Enterprise Strength</a:t>
            </a:r>
            <a:endParaRPr lang="en-US" sz="1100"/>
          </a:p>
        </p:txBody>
      </p:sp>
      <p:sp>
        <p:nvSpPr>
          <p:cNvPr id="4" name="TextBox 4"/>
          <p:cNvSpPr txBox="1"/>
          <p:nvPr/>
        </p:nvSpPr>
        <p:spPr>
          <a:xfrm>
            <a:off x="457086" y="709612"/>
            <a:ext cx="11274781" cy="447675"/>
          </a:xfrm>
          <a:prstGeom prst="rect">
            <a:avLst/>
          </a:prstGeom>
          <a:ln>
            <a:headEnd type="none"/>
            <a:tailEnd type="none"/>
          </a:ln>
        </p:spPr>
        <p:txBody>
          <a:bodyPr vert="horz" wrap="none" lIns="0" tIns="0" rIns="0" bIns="0" rtlCol="0" anchor="t" anchorCtr="0"/>
          <a:lstStyle/>
          <a:p>
            <a:pPr algn="l">
              <a:defRPr/>
            </a:pPr>
            <a:r>
              <a:rPr lang="en-US" sz="2480" b="1" i="0" strike="noStrike">
                <a:solidFill>
                  <a:srgbClr val="1A1C20">
                    <a:alpha val="100000"/>
                  </a:srgbClr>
                </a:solidFill>
                <a:latin typeface="Alibaba PuHuiTi 3.0 55 Regular"/>
                <a:ea typeface="Alibaba PuHuiTi 3.0 55 Regular"/>
                <a:cs typeface="Alibaba PuHuiTi 3.0 55 Regular"/>
              </a:rPr>
              <a:t>Strong Tire Manufacturer</a:t>
            </a:r>
            <a:endParaRPr lang="en-US" sz="1100"/>
          </a:p>
        </p:txBody>
      </p:sp>
      <p:sp>
        <p:nvSpPr>
          <p:cNvPr id="5" name="AutoShape 5"/>
          <p:cNvSpPr/>
          <p:nvPr/>
        </p:nvSpPr>
        <p:spPr>
          <a:xfrm>
            <a:off x="457086" y="1360141"/>
            <a:ext cx="5942114" cy="1264295"/>
          </a:xfrm>
          <a:prstGeom prst="rect">
            <a:avLst/>
          </a:prstGeom>
          <a:solidFill>
            <a:srgbClr val="EBEDF0">
              <a:alpha val="100000"/>
            </a:srgbClr>
          </a:solidFill>
          <a:ln w="9525">
            <a:solidFill>
              <a:srgbClr val="D1D5DB">
                <a:alpha val="100000"/>
              </a:srgbClr>
            </a:solidFill>
            <a:prstDash val="solid"/>
            <a:headEnd type="none"/>
            <a:tailEnd type="none"/>
          </a:ln>
        </p:spPr>
      </p:sp>
      <p:sp>
        <p:nvSpPr>
          <p:cNvPr id="6" name="AutoShape 6"/>
          <p:cNvSpPr/>
          <p:nvPr/>
        </p:nvSpPr>
        <p:spPr>
          <a:xfrm>
            <a:off x="457086" y="1360141"/>
            <a:ext cx="5942114" cy="9525"/>
          </a:xfrm>
          <a:prstGeom prst="line">
            <a:avLst/>
          </a:prstGeom>
          <a:ln w="28575">
            <a:solidFill>
              <a:srgbClr val="4A7FD7">
                <a:alpha val="100000"/>
              </a:srgbClr>
            </a:solidFill>
            <a:prstDash val="solid"/>
            <a:headEnd type="none"/>
            <a:tailEnd type="none"/>
          </a:ln>
        </p:spPr>
      </p:sp>
      <p:sp>
        <p:nvSpPr>
          <p:cNvPr id="7" name="AutoShape 7"/>
          <p:cNvSpPr/>
          <p:nvPr/>
        </p:nvSpPr>
        <p:spPr>
          <a:xfrm>
            <a:off x="695151" y="1636067"/>
            <a:ext cx="342814" cy="342900"/>
          </a:xfrm>
          <a:prstGeom prst="ellipse">
            <a:avLst/>
          </a:prstGeom>
          <a:solidFill>
            <a:srgbClr val="4A7FD7">
              <a:alpha val="100000"/>
            </a:srgbClr>
          </a:solidFill>
          <a:ln>
            <a:headEnd type="none"/>
            <a:tailEnd type="none"/>
          </a:ln>
        </p:spPr>
      </p:sp>
      <p:sp>
        <p:nvSpPr>
          <p:cNvPr id="8" name="AutoShape 8"/>
          <p:cNvSpPr/>
          <p:nvPr/>
        </p:nvSpPr>
        <p:spPr>
          <a:xfrm>
            <a:off x="790303" y="1731317"/>
            <a:ext cx="152362" cy="152400"/>
          </a:xfrm>
          <a:custGeom>
            <a:avLst/>
            <a:gdLst/>
            <a:ahLst/>
            <a:cxnLst/>
            <a:rect l="l" t="t" r="r" b="b"/>
            <a:pathLst>
              <a:path w="9998" h="10000">
                <a:moveTo>
                  <a:pt x="5926" y="8125"/>
                </a:moveTo>
                <a:lnTo>
                  <a:pt x="3617" y="8125"/>
                </a:lnTo>
                <a:cubicBezTo>
                  <a:pt x="3581" y="8475"/>
                  <a:pt x="3488" y="8793"/>
                  <a:pt x="3340" y="9081"/>
                </a:cubicBezTo>
                <a:cubicBezTo>
                  <a:pt x="3192" y="9369"/>
                  <a:pt x="3004" y="9594"/>
                  <a:pt x="2777" y="9756"/>
                </a:cubicBezTo>
                <a:cubicBezTo>
                  <a:pt x="2549" y="9918"/>
                  <a:pt x="2305" y="10000"/>
                  <a:pt x="2045" y="10000"/>
                </a:cubicBezTo>
                <a:cubicBezTo>
                  <a:pt x="1784" y="10000"/>
                  <a:pt x="1540" y="9918"/>
                  <a:pt x="1313" y="9756"/>
                </a:cubicBezTo>
                <a:cubicBezTo>
                  <a:pt x="1086" y="9594"/>
                  <a:pt x="898" y="9369"/>
                  <a:pt x="750" y="9081"/>
                </a:cubicBezTo>
                <a:cubicBezTo>
                  <a:pt x="601" y="8793"/>
                  <a:pt x="509" y="8475"/>
                  <a:pt x="473" y="8125"/>
                </a:cubicBezTo>
                <a:lnTo>
                  <a:pt x="0" y="8125"/>
                </a:lnTo>
                <a:lnTo>
                  <a:pt x="0" y="625"/>
                </a:lnTo>
                <a:cubicBezTo>
                  <a:pt x="0" y="449"/>
                  <a:pt x="44" y="301"/>
                  <a:pt x="132" y="181"/>
                </a:cubicBezTo>
                <a:cubicBezTo>
                  <a:pt x="220" y="60"/>
                  <a:pt x="327" y="0"/>
                  <a:pt x="454" y="0"/>
                </a:cubicBezTo>
                <a:lnTo>
                  <a:pt x="6817" y="0"/>
                </a:lnTo>
                <a:cubicBezTo>
                  <a:pt x="6944" y="0"/>
                  <a:pt x="7051" y="60"/>
                  <a:pt x="7139" y="181"/>
                </a:cubicBezTo>
                <a:cubicBezTo>
                  <a:pt x="7227" y="301"/>
                  <a:pt x="7271" y="449"/>
                  <a:pt x="7271" y="625"/>
                </a:cubicBezTo>
                <a:lnTo>
                  <a:pt x="7271" y="1875"/>
                </a:lnTo>
                <a:lnTo>
                  <a:pt x="8635" y="1875"/>
                </a:lnTo>
                <a:lnTo>
                  <a:pt x="9998" y="4413"/>
                </a:lnTo>
                <a:lnTo>
                  <a:pt x="9998" y="8125"/>
                </a:lnTo>
                <a:lnTo>
                  <a:pt x="9071" y="8125"/>
                </a:lnTo>
                <a:cubicBezTo>
                  <a:pt x="9034" y="8475"/>
                  <a:pt x="8942" y="8793"/>
                  <a:pt x="8794" y="9081"/>
                </a:cubicBezTo>
                <a:cubicBezTo>
                  <a:pt x="8645" y="9369"/>
                  <a:pt x="8457" y="9594"/>
                  <a:pt x="8230" y="9756"/>
                </a:cubicBezTo>
                <a:cubicBezTo>
                  <a:pt x="8002" y="9918"/>
                  <a:pt x="7759" y="10000"/>
                  <a:pt x="7499" y="10000"/>
                </a:cubicBezTo>
                <a:cubicBezTo>
                  <a:pt x="7238" y="10000"/>
                  <a:pt x="6994" y="9918"/>
                  <a:pt x="6767" y="9756"/>
                </a:cubicBezTo>
                <a:cubicBezTo>
                  <a:pt x="6539" y="9594"/>
                  <a:pt x="6351" y="9369"/>
                  <a:pt x="6203" y="9081"/>
                </a:cubicBezTo>
                <a:cubicBezTo>
                  <a:pt x="6055" y="8793"/>
                  <a:pt x="5962" y="8475"/>
                  <a:pt x="5926" y="8125"/>
                </a:cubicBezTo>
                <a:moveTo>
                  <a:pt x="6362" y="6288"/>
                </a:moveTo>
                <a:lnTo>
                  <a:pt x="6362" y="1250"/>
                </a:lnTo>
                <a:lnTo>
                  <a:pt x="909" y="1250"/>
                </a:lnTo>
                <a:lnTo>
                  <a:pt x="909" y="6288"/>
                </a:lnTo>
                <a:cubicBezTo>
                  <a:pt x="1054" y="6079"/>
                  <a:pt x="1225" y="5916"/>
                  <a:pt x="1422" y="5800"/>
                </a:cubicBezTo>
                <a:cubicBezTo>
                  <a:pt x="1619" y="5683"/>
                  <a:pt x="1827" y="5625"/>
                  <a:pt x="2045" y="5625"/>
                </a:cubicBezTo>
                <a:cubicBezTo>
                  <a:pt x="2360" y="5625"/>
                  <a:pt x="2646" y="5739"/>
                  <a:pt x="2904" y="5969"/>
                </a:cubicBezTo>
                <a:cubicBezTo>
                  <a:pt x="3161" y="6198"/>
                  <a:pt x="3353" y="6500"/>
                  <a:pt x="3481" y="6875"/>
                </a:cubicBezTo>
                <a:lnTo>
                  <a:pt x="6062" y="6875"/>
                </a:lnTo>
                <a:cubicBezTo>
                  <a:pt x="6134" y="6658"/>
                  <a:pt x="6234" y="6462"/>
                  <a:pt x="6362" y="6288"/>
                </a:cubicBezTo>
                <a:moveTo>
                  <a:pt x="7271" y="3125"/>
                </a:moveTo>
                <a:lnTo>
                  <a:pt x="7271" y="5000"/>
                </a:lnTo>
                <a:lnTo>
                  <a:pt x="9089" y="5000"/>
                </a:lnTo>
                <a:lnTo>
                  <a:pt x="9089" y="4825"/>
                </a:lnTo>
                <a:lnTo>
                  <a:pt x="8180" y="3125"/>
                </a:lnTo>
                <a:lnTo>
                  <a:pt x="7271" y="3125"/>
                </a:lnTo>
                <a:moveTo>
                  <a:pt x="7499" y="8750"/>
                </a:moveTo>
                <a:cubicBezTo>
                  <a:pt x="7644" y="8750"/>
                  <a:pt x="7776" y="8691"/>
                  <a:pt x="7894" y="8575"/>
                </a:cubicBezTo>
                <a:cubicBezTo>
                  <a:pt x="8012" y="8458"/>
                  <a:pt x="8095" y="8308"/>
                  <a:pt x="8144" y="8125"/>
                </a:cubicBezTo>
                <a:cubicBezTo>
                  <a:pt x="8168" y="8025"/>
                  <a:pt x="8180" y="7921"/>
                  <a:pt x="8180" y="7813"/>
                </a:cubicBezTo>
                <a:cubicBezTo>
                  <a:pt x="8180" y="7554"/>
                  <a:pt x="8113" y="7333"/>
                  <a:pt x="7980" y="7150"/>
                </a:cubicBezTo>
                <a:cubicBezTo>
                  <a:pt x="7846" y="6966"/>
                  <a:pt x="7686" y="6875"/>
                  <a:pt x="7499" y="6875"/>
                </a:cubicBezTo>
                <a:cubicBezTo>
                  <a:pt x="7311" y="6875"/>
                  <a:pt x="7150" y="6966"/>
                  <a:pt x="7017" y="7150"/>
                </a:cubicBezTo>
                <a:cubicBezTo>
                  <a:pt x="6883" y="7333"/>
                  <a:pt x="6817" y="7554"/>
                  <a:pt x="6817" y="7813"/>
                </a:cubicBezTo>
                <a:cubicBezTo>
                  <a:pt x="6817" y="7921"/>
                  <a:pt x="6829" y="8025"/>
                  <a:pt x="6853" y="8125"/>
                </a:cubicBezTo>
                <a:cubicBezTo>
                  <a:pt x="6901" y="8308"/>
                  <a:pt x="6985" y="8458"/>
                  <a:pt x="7103" y="8575"/>
                </a:cubicBezTo>
                <a:cubicBezTo>
                  <a:pt x="7221" y="8691"/>
                  <a:pt x="7353" y="8750"/>
                  <a:pt x="7499" y="8750"/>
                </a:cubicBezTo>
                <a:moveTo>
                  <a:pt x="2727" y="7813"/>
                </a:moveTo>
                <a:cubicBezTo>
                  <a:pt x="2727" y="7554"/>
                  <a:pt x="2660" y="7333"/>
                  <a:pt x="2527" y="7150"/>
                </a:cubicBezTo>
                <a:cubicBezTo>
                  <a:pt x="2393" y="6966"/>
                  <a:pt x="2233" y="6875"/>
                  <a:pt x="2045" y="6875"/>
                </a:cubicBezTo>
                <a:cubicBezTo>
                  <a:pt x="1857" y="6875"/>
                  <a:pt x="1696" y="6966"/>
                  <a:pt x="1563" y="7150"/>
                </a:cubicBezTo>
                <a:cubicBezTo>
                  <a:pt x="1429" y="7333"/>
                  <a:pt x="1363" y="7554"/>
                  <a:pt x="1363" y="7813"/>
                </a:cubicBezTo>
                <a:cubicBezTo>
                  <a:pt x="1363" y="7921"/>
                  <a:pt x="1375" y="8025"/>
                  <a:pt x="1400" y="8125"/>
                </a:cubicBezTo>
                <a:cubicBezTo>
                  <a:pt x="1448" y="8308"/>
                  <a:pt x="1531" y="8458"/>
                  <a:pt x="1650" y="8575"/>
                </a:cubicBezTo>
                <a:cubicBezTo>
                  <a:pt x="1768" y="8691"/>
                  <a:pt x="1899" y="8750"/>
                  <a:pt x="2045" y="8750"/>
                </a:cubicBezTo>
                <a:cubicBezTo>
                  <a:pt x="2190" y="8750"/>
                  <a:pt x="2322" y="8691"/>
                  <a:pt x="2440" y="8575"/>
                </a:cubicBezTo>
                <a:cubicBezTo>
                  <a:pt x="2558" y="8458"/>
                  <a:pt x="2642" y="8308"/>
                  <a:pt x="2690" y="8125"/>
                </a:cubicBezTo>
                <a:cubicBezTo>
                  <a:pt x="2714" y="8025"/>
                  <a:pt x="2727" y="7921"/>
                  <a:pt x="2727" y="7813"/>
                </a:cubicBezTo>
              </a:path>
            </a:pathLst>
          </a:custGeom>
          <a:solidFill>
            <a:srgbClr val="F7F8FA">
              <a:alpha val="100000"/>
            </a:srgbClr>
          </a:solidFill>
          <a:ln>
            <a:headEnd type="none"/>
            <a:tailEnd type="none"/>
          </a:ln>
        </p:spPr>
      </p:sp>
      <p:sp>
        <p:nvSpPr>
          <p:cNvPr id="9" name="TextBox 9"/>
          <p:cNvSpPr txBox="1"/>
          <p:nvPr/>
        </p:nvSpPr>
        <p:spPr>
          <a:xfrm>
            <a:off x="1171282" y="1636067"/>
            <a:ext cx="4989852" cy="190500"/>
          </a:xfrm>
          <a:prstGeom prst="rect">
            <a:avLst/>
          </a:prstGeom>
          <a:ln>
            <a:headEnd type="none"/>
            <a:tailEnd type="none"/>
          </a:ln>
        </p:spPr>
        <p:txBody>
          <a:bodyPr vert="horz" wrap="none" lIns="0" tIns="0" rIns="0" bIns="0" rtlCol="0" anchor="t" anchorCtr="0"/>
          <a:lstStyle/>
          <a:p>
            <a:pPr algn="l">
              <a:defRPr/>
            </a:pPr>
            <a:r>
              <a:rPr lang="en-US" sz="1040" b="1" i="0" strike="noStrike">
                <a:solidFill>
                  <a:srgbClr val="1A1C20">
                    <a:alpha val="100000"/>
                  </a:srgbClr>
                </a:solidFill>
                <a:latin typeface="Alibaba PuHuiTi 3.0 55 Regular"/>
                <a:ea typeface="Alibaba PuHuiTi 3.0 55 Regular"/>
                <a:cs typeface="Alibaba PuHuiTi 3.0 55 Regular"/>
              </a:rPr>
              <a:t>Full-category coverage</a:t>
            </a:r>
            <a:endParaRPr lang="en-US" sz="1100"/>
          </a:p>
        </p:txBody>
      </p:sp>
      <p:sp>
        <p:nvSpPr>
          <p:cNvPr id="10" name="TextBox 10"/>
          <p:cNvSpPr txBox="1"/>
          <p:nvPr/>
        </p:nvSpPr>
        <p:spPr>
          <a:xfrm>
            <a:off x="1171282" y="1961703"/>
            <a:ext cx="4989852" cy="379066"/>
          </a:xfrm>
          <a:prstGeom prst="rect">
            <a:avLst/>
          </a:prstGeom>
          <a:ln>
            <a:headEnd type="none"/>
            <a:tailEnd type="none"/>
          </a:ln>
        </p:spPr>
        <p:txBody>
          <a:bodyPr vert="horz" wrap="square" lIns="0" tIns="0" rIns="0" bIns="0" rtlCol="0" anchor="t" anchorCtr="0"/>
          <a:lstStyle/>
          <a:p>
            <a:pPr algn="l">
              <a:defRPr/>
            </a:pPr>
            <a:r>
              <a:rPr lang="en-US" sz="800" b="0" i="0" strike="noStrike">
                <a:solidFill>
                  <a:srgbClr val="1A1C20">
                    <a:alpha val="80000"/>
                  </a:srgbClr>
                </a:solidFill>
                <a:latin typeface="FZYaYiHei GB18030L2 R" panose="02000500000000000000" charset="-122"/>
                <a:ea typeface="FZYaYiHei GB18030L2 R" panose="02000500000000000000" charset="-122"/>
                <a:cs typeface="FZYaYiHei GB18030L2 R" panose="02000500000000000000" charset="-122"/>
              </a:rPr>
              <a:t>We supply agricultural, industrial, off-road, and specialty tires.</a:t>
            </a:r>
            <a:endParaRPr lang="en-US" sz="1100"/>
          </a:p>
          <a:p>
            <a:pPr algn="l"/>
            <a:r>
              <a:rPr sz="800" b="0" i="0" strike="noStrike">
                <a:solidFill>
                  <a:srgbClr val="1A1C20">
                    <a:alpha val="80000"/>
                  </a:srgbClr>
                </a:solidFill>
                <a:latin typeface="FZYaYiHei GB18030L2 R" panose="02000500000000000000" charset="-122"/>
                <a:ea typeface="FZYaYiHei GB18030L2 R" panose="02000500000000000000" charset="-122"/>
                <a:cs typeface="FZYaYiHei GB18030L2 R" panose="02000500000000000000" charset="-122"/>
              </a:rPr>
              <a:t>We supply hard-to-find tires and wheels with matching services.</a:t>
            </a:r>
            <a:endParaRPr sz="800" b="0" i="0" strike="noStrike">
              <a:solidFill>
                <a:srgbClr val="1A1C20">
                  <a:alpha val="80000"/>
                </a:srgbClr>
              </a:solidFill>
              <a:latin typeface="FZYaYiHei GB18030L2 R" panose="02000500000000000000" charset="-122"/>
              <a:ea typeface="FZYaYiHei GB18030L2 R" panose="02000500000000000000" charset="-122"/>
              <a:cs typeface="FZYaYiHei GB18030L2 R" panose="02000500000000000000" charset="-122"/>
            </a:endParaRPr>
          </a:p>
        </p:txBody>
      </p:sp>
      <p:sp>
        <p:nvSpPr>
          <p:cNvPr id="11" name="AutoShape 11"/>
          <p:cNvSpPr/>
          <p:nvPr/>
        </p:nvSpPr>
        <p:spPr>
          <a:xfrm>
            <a:off x="457086" y="2776835"/>
            <a:ext cx="5942114" cy="1264295"/>
          </a:xfrm>
          <a:prstGeom prst="rect">
            <a:avLst/>
          </a:prstGeom>
          <a:solidFill>
            <a:srgbClr val="EBEDF0">
              <a:alpha val="100000"/>
            </a:srgbClr>
          </a:solidFill>
          <a:ln w="9525">
            <a:solidFill>
              <a:srgbClr val="D1D5DB">
                <a:alpha val="100000"/>
              </a:srgbClr>
            </a:solidFill>
            <a:prstDash val="solid"/>
            <a:headEnd type="none"/>
            <a:tailEnd type="none"/>
          </a:ln>
        </p:spPr>
      </p:sp>
      <p:sp>
        <p:nvSpPr>
          <p:cNvPr id="12" name="AutoShape 12"/>
          <p:cNvSpPr/>
          <p:nvPr/>
        </p:nvSpPr>
        <p:spPr>
          <a:xfrm>
            <a:off x="457086" y="2776835"/>
            <a:ext cx="5942114" cy="9525"/>
          </a:xfrm>
          <a:prstGeom prst="line">
            <a:avLst/>
          </a:prstGeom>
          <a:ln w="28575">
            <a:solidFill>
              <a:srgbClr val="4A7FD7">
                <a:alpha val="100000"/>
              </a:srgbClr>
            </a:solidFill>
            <a:prstDash val="solid"/>
            <a:headEnd type="none"/>
            <a:tailEnd type="none"/>
          </a:ln>
        </p:spPr>
      </p:sp>
      <p:sp>
        <p:nvSpPr>
          <p:cNvPr id="13" name="AutoShape 13"/>
          <p:cNvSpPr/>
          <p:nvPr/>
        </p:nvSpPr>
        <p:spPr>
          <a:xfrm>
            <a:off x="695151" y="3052762"/>
            <a:ext cx="342814" cy="342900"/>
          </a:xfrm>
          <a:prstGeom prst="ellipse">
            <a:avLst/>
          </a:prstGeom>
          <a:solidFill>
            <a:srgbClr val="4A7FD7">
              <a:alpha val="100000"/>
            </a:srgbClr>
          </a:solidFill>
          <a:ln>
            <a:headEnd type="none"/>
            <a:tailEnd type="none"/>
          </a:ln>
        </p:spPr>
      </p:sp>
      <p:sp>
        <p:nvSpPr>
          <p:cNvPr id="14" name="AutoShape 14"/>
          <p:cNvSpPr/>
          <p:nvPr/>
        </p:nvSpPr>
        <p:spPr>
          <a:xfrm>
            <a:off x="790303" y="3148012"/>
            <a:ext cx="152362" cy="152400"/>
          </a:xfrm>
          <a:custGeom>
            <a:avLst/>
            <a:gdLst/>
            <a:ahLst/>
            <a:cxnLst/>
            <a:rect l="l" t="t" r="r" b="b"/>
            <a:pathLst>
              <a:path w="9998" h="10000">
                <a:moveTo>
                  <a:pt x="8123" y="6593"/>
                </a:moveTo>
                <a:lnTo>
                  <a:pt x="8123" y="9769"/>
                </a:lnTo>
                <a:cubicBezTo>
                  <a:pt x="8123" y="9836"/>
                  <a:pt x="8092" y="9891"/>
                  <a:pt x="8030" y="9935"/>
                </a:cubicBezTo>
                <a:cubicBezTo>
                  <a:pt x="7967" y="9978"/>
                  <a:pt x="7894" y="10000"/>
                  <a:pt x="7811" y="10000"/>
                </a:cubicBezTo>
                <a:cubicBezTo>
                  <a:pt x="7752" y="10000"/>
                  <a:pt x="7698" y="9990"/>
                  <a:pt x="7648" y="9972"/>
                </a:cubicBezTo>
                <a:lnTo>
                  <a:pt x="4999" y="8796"/>
                </a:lnTo>
                <a:lnTo>
                  <a:pt x="2350" y="9972"/>
                </a:lnTo>
                <a:cubicBezTo>
                  <a:pt x="2274" y="10003"/>
                  <a:pt x="2195" y="10011"/>
                  <a:pt x="2112" y="9995"/>
                </a:cubicBezTo>
                <a:cubicBezTo>
                  <a:pt x="2028" y="9979"/>
                  <a:pt x="1966" y="9944"/>
                  <a:pt x="1925" y="9889"/>
                </a:cubicBezTo>
                <a:cubicBezTo>
                  <a:pt x="1891" y="9851"/>
                  <a:pt x="1875" y="9811"/>
                  <a:pt x="1875" y="9769"/>
                </a:cubicBezTo>
                <a:lnTo>
                  <a:pt x="1875" y="6593"/>
                </a:lnTo>
                <a:cubicBezTo>
                  <a:pt x="1291" y="6247"/>
                  <a:pt x="837" y="5827"/>
                  <a:pt x="512" y="5333"/>
                </a:cubicBezTo>
                <a:cubicBezTo>
                  <a:pt x="170" y="4821"/>
                  <a:pt x="0" y="4278"/>
                  <a:pt x="0" y="3704"/>
                </a:cubicBezTo>
                <a:cubicBezTo>
                  <a:pt x="0" y="3030"/>
                  <a:pt x="229" y="2407"/>
                  <a:pt x="687" y="1833"/>
                </a:cubicBezTo>
                <a:cubicBezTo>
                  <a:pt x="1129" y="1271"/>
                  <a:pt x="1725" y="827"/>
                  <a:pt x="2475" y="500"/>
                </a:cubicBezTo>
                <a:cubicBezTo>
                  <a:pt x="3249" y="166"/>
                  <a:pt x="4091" y="0"/>
                  <a:pt x="4999" y="0"/>
                </a:cubicBezTo>
                <a:cubicBezTo>
                  <a:pt x="5907" y="0"/>
                  <a:pt x="6748" y="166"/>
                  <a:pt x="7523" y="500"/>
                </a:cubicBezTo>
                <a:cubicBezTo>
                  <a:pt x="8273" y="827"/>
                  <a:pt x="8869" y="1271"/>
                  <a:pt x="9311" y="1833"/>
                </a:cubicBezTo>
                <a:cubicBezTo>
                  <a:pt x="9769" y="2407"/>
                  <a:pt x="9998" y="3030"/>
                  <a:pt x="9998" y="3704"/>
                </a:cubicBezTo>
                <a:cubicBezTo>
                  <a:pt x="9998" y="4278"/>
                  <a:pt x="9827" y="4821"/>
                  <a:pt x="9486" y="5333"/>
                </a:cubicBezTo>
                <a:cubicBezTo>
                  <a:pt x="9160" y="5827"/>
                  <a:pt x="8706" y="6247"/>
                  <a:pt x="8123" y="6593"/>
                </a:cubicBezTo>
                <a:moveTo>
                  <a:pt x="3124" y="7139"/>
                </a:moveTo>
                <a:lnTo>
                  <a:pt x="3124" y="7130"/>
                </a:lnTo>
                <a:lnTo>
                  <a:pt x="3124" y="8546"/>
                </a:lnTo>
                <a:lnTo>
                  <a:pt x="4999" y="7713"/>
                </a:lnTo>
                <a:lnTo>
                  <a:pt x="6874" y="8546"/>
                </a:lnTo>
                <a:lnTo>
                  <a:pt x="6874" y="7130"/>
                </a:lnTo>
                <a:cubicBezTo>
                  <a:pt x="6274" y="7314"/>
                  <a:pt x="5649" y="7407"/>
                  <a:pt x="4999" y="7407"/>
                </a:cubicBezTo>
                <a:cubicBezTo>
                  <a:pt x="4349" y="7407"/>
                  <a:pt x="3724" y="7317"/>
                  <a:pt x="3124" y="7139"/>
                </a:cubicBezTo>
                <a:moveTo>
                  <a:pt x="4999" y="6481"/>
                </a:moveTo>
                <a:cubicBezTo>
                  <a:pt x="5673" y="6481"/>
                  <a:pt x="6302" y="6354"/>
                  <a:pt x="6886" y="6102"/>
                </a:cubicBezTo>
                <a:cubicBezTo>
                  <a:pt x="7452" y="5854"/>
                  <a:pt x="7902" y="5521"/>
                  <a:pt x="8236" y="5102"/>
                </a:cubicBezTo>
                <a:cubicBezTo>
                  <a:pt x="8577" y="4670"/>
                  <a:pt x="8748" y="4202"/>
                  <a:pt x="8748" y="3699"/>
                </a:cubicBezTo>
                <a:cubicBezTo>
                  <a:pt x="8748" y="3195"/>
                  <a:pt x="8577" y="2728"/>
                  <a:pt x="8236" y="2296"/>
                </a:cubicBezTo>
                <a:cubicBezTo>
                  <a:pt x="7902" y="1876"/>
                  <a:pt x="7452" y="1546"/>
                  <a:pt x="6886" y="1306"/>
                </a:cubicBezTo>
                <a:cubicBezTo>
                  <a:pt x="6302" y="1052"/>
                  <a:pt x="5673" y="926"/>
                  <a:pt x="4999" y="926"/>
                </a:cubicBezTo>
                <a:cubicBezTo>
                  <a:pt x="4324" y="926"/>
                  <a:pt x="3695" y="1052"/>
                  <a:pt x="3112" y="1306"/>
                </a:cubicBezTo>
                <a:cubicBezTo>
                  <a:pt x="2545" y="1546"/>
                  <a:pt x="2095" y="1876"/>
                  <a:pt x="1762" y="2296"/>
                </a:cubicBezTo>
                <a:cubicBezTo>
                  <a:pt x="1420" y="2728"/>
                  <a:pt x="1250" y="3195"/>
                  <a:pt x="1250" y="3699"/>
                </a:cubicBezTo>
                <a:cubicBezTo>
                  <a:pt x="1250" y="4202"/>
                  <a:pt x="1420" y="4670"/>
                  <a:pt x="1762" y="5102"/>
                </a:cubicBezTo>
                <a:cubicBezTo>
                  <a:pt x="2095" y="5521"/>
                  <a:pt x="2545" y="5854"/>
                  <a:pt x="3112" y="6102"/>
                </a:cubicBezTo>
                <a:cubicBezTo>
                  <a:pt x="3695" y="6354"/>
                  <a:pt x="4324" y="6481"/>
                  <a:pt x="4999" y="6481"/>
                </a:cubicBezTo>
              </a:path>
            </a:pathLst>
          </a:custGeom>
          <a:solidFill>
            <a:srgbClr val="F7F8FA">
              <a:alpha val="100000"/>
            </a:srgbClr>
          </a:solidFill>
          <a:ln>
            <a:headEnd type="none"/>
            <a:tailEnd type="none"/>
          </a:ln>
        </p:spPr>
      </p:sp>
      <p:sp>
        <p:nvSpPr>
          <p:cNvPr id="15" name="TextBox 15"/>
          <p:cNvSpPr txBox="1"/>
          <p:nvPr/>
        </p:nvSpPr>
        <p:spPr>
          <a:xfrm>
            <a:off x="1171282" y="3052762"/>
            <a:ext cx="4989852" cy="190500"/>
          </a:xfrm>
          <a:prstGeom prst="rect">
            <a:avLst/>
          </a:prstGeom>
          <a:ln>
            <a:headEnd type="none"/>
            <a:tailEnd type="none"/>
          </a:ln>
        </p:spPr>
        <p:txBody>
          <a:bodyPr vert="horz" wrap="none" lIns="0" tIns="0" rIns="0" bIns="0" rtlCol="0" anchor="t" anchorCtr="0"/>
          <a:lstStyle/>
          <a:p>
            <a:pPr algn="l">
              <a:defRPr/>
            </a:pPr>
            <a:r>
              <a:rPr lang="en-US" sz="1040" b="1" i="0" strike="noStrike">
                <a:solidFill>
                  <a:srgbClr val="1A1C20">
                    <a:alpha val="100000"/>
                  </a:srgbClr>
                </a:solidFill>
                <a:latin typeface="Alibaba PuHuiTi 3.0 55 Regular"/>
                <a:ea typeface="Alibaba PuHuiTi 3.0 55 Regular"/>
                <a:cs typeface="Alibaba PuHuiTi 3.0 55 Regular"/>
              </a:rPr>
              <a:t>Global certification standard</a:t>
            </a:r>
            <a:endParaRPr lang="en-US" sz="1100"/>
          </a:p>
        </p:txBody>
      </p:sp>
      <p:sp>
        <p:nvSpPr>
          <p:cNvPr id="16" name="TextBox 16"/>
          <p:cNvSpPr txBox="1"/>
          <p:nvPr/>
        </p:nvSpPr>
        <p:spPr>
          <a:xfrm>
            <a:off x="1171282" y="3378398"/>
            <a:ext cx="4989852" cy="379066"/>
          </a:xfrm>
          <a:prstGeom prst="rect">
            <a:avLst/>
          </a:prstGeom>
          <a:ln>
            <a:headEnd type="none"/>
            <a:tailEnd type="none"/>
          </a:ln>
        </p:spPr>
        <p:txBody>
          <a:bodyPr vert="horz" wrap="square" lIns="0" tIns="0" rIns="0" bIns="0" rtlCol="0" anchor="t" anchorCtr="0"/>
          <a:lstStyle/>
          <a:p>
            <a:pPr algn="l">
              <a:defRPr/>
            </a:pPr>
            <a:r>
              <a:rPr lang="en-US" sz="800" b="0" i="0" strike="noStrike">
                <a:solidFill>
                  <a:srgbClr val="1A1C20">
                    <a:alpha val="80000"/>
                  </a:srgbClr>
                </a:solidFill>
                <a:latin typeface="FZYaYiHei GB18030L2 R" panose="02000500000000000000" charset="-122"/>
                <a:ea typeface="FZYaYiHei GB18030L2 R" panose="02000500000000000000" charset="-122"/>
                <a:cs typeface="FZYaYiHei GB18030L2 R" panose="02000500000000000000" charset="-122"/>
              </a:rPr>
              <a:t>Certified: CCC, ISO, SGS, BV, INMETRO, SIRIM, ECE, SNI.</a:t>
            </a:r>
            <a:endParaRPr lang="en-US" sz="1100"/>
          </a:p>
          <a:p>
            <a:pPr algn="l"/>
            <a:r>
              <a:rPr sz="800" b="0" i="0" strike="noStrike">
                <a:solidFill>
                  <a:srgbClr val="1A1C20">
                    <a:alpha val="80000"/>
                  </a:srgbClr>
                </a:solidFill>
                <a:latin typeface="FZYaYiHei GB18030L2 R" panose="02000500000000000000" charset="-122"/>
                <a:ea typeface="FZYaYiHei GB18030L2 R" panose="02000500000000000000" charset="-122"/>
                <a:cs typeface="FZYaYiHei GB18030L2 R" panose="02000500000000000000" charset="-122"/>
              </a:rPr>
              <a:t>Over ten global certifications support export compliance.</a:t>
            </a:r>
            <a:endParaRPr sz="800" b="0" i="0" strike="noStrike">
              <a:solidFill>
                <a:srgbClr val="1A1C20">
                  <a:alpha val="80000"/>
                </a:srgbClr>
              </a:solidFill>
              <a:latin typeface="FZYaYiHei GB18030L2 R" panose="02000500000000000000" charset="-122"/>
              <a:ea typeface="FZYaYiHei GB18030L2 R" panose="02000500000000000000" charset="-122"/>
              <a:cs typeface="FZYaYiHei GB18030L2 R" panose="02000500000000000000" charset="-122"/>
            </a:endParaRPr>
          </a:p>
        </p:txBody>
      </p:sp>
      <p:sp>
        <p:nvSpPr>
          <p:cNvPr id="17" name="AutoShape 17"/>
          <p:cNvSpPr/>
          <p:nvPr/>
        </p:nvSpPr>
        <p:spPr>
          <a:xfrm>
            <a:off x="457086" y="4193530"/>
            <a:ext cx="5942114" cy="1264295"/>
          </a:xfrm>
          <a:prstGeom prst="rect">
            <a:avLst/>
          </a:prstGeom>
          <a:solidFill>
            <a:srgbClr val="EBEDF0">
              <a:alpha val="100000"/>
            </a:srgbClr>
          </a:solidFill>
          <a:ln w="9525">
            <a:solidFill>
              <a:srgbClr val="D1D5DB">
                <a:alpha val="100000"/>
              </a:srgbClr>
            </a:solidFill>
            <a:prstDash val="solid"/>
            <a:headEnd type="none"/>
            <a:tailEnd type="none"/>
          </a:ln>
        </p:spPr>
      </p:sp>
      <p:sp>
        <p:nvSpPr>
          <p:cNvPr id="18" name="AutoShape 18"/>
          <p:cNvSpPr/>
          <p:nvPr/>
        </p:nvSpPr>
        <p:spPr>
          <a:xfrm>
            <a:off x="457086" y="4193530"/>
            <a:ext cx="5942114" cy="9525"/>
          </a:xfrm>
          <a:prstGeom prst="line">
            <a:avLst/>
          </a:prstGeom>
          <a:ln w="28575">
            <a:solidFill>
              <a:srgbClr val="4A7FD7">
                <a:alpha val="100000"/>
              </a:srgbClr>
            </a:solidFill>
            <a:prstDash val="solid"/>
            <a:headEnd type="none"/>
            <a:tailEnd type="none"/>
          </a:ln>
        </p:spPr>
      </p:sp>
      <p:sp>
        <p:nvSpPr>
          <p:cNvPr id="19" name="AutoShape 19"/>
          <p:cNvSpPr/>
          <p:nvPr/>
        </p:nvSpPr>
        <p:spPr>
          <a:xfrm>
            <a:off x="695151" y="4469458"/>
            <a:ext cx="342814" cy="342900"/>
          </a:xfrm>
          <a:prstGeom prst="ellipse">
            <a:avLst/>
          </a:prstGeom>
          <a:solidFill>
            <a:srgbClr val="4A7FD7">
              <a:alpha val="100000"/>
            </a:srgbClr>
          </a:solidFill>
          <a:ln>
            <a:headEnd type="none"/>
            <a:tailEnd type="none"/>
          </a:ln>
        </p:spPr>
      </p:sp>
      <p:sp>
        <p:nvSpPr>
          <p:cNvPr id="20" name="TextBox 20"/>
          <p:cNvSpPr txBox="1"/>
          <p:nvPr/>
        </p:nvSpPr>
        <p:spPr>
          <a:xfrm>
            <a:off x="1171282" y="4469458"/>
            <a:ext cx="4989852" cy="190500"/>
          </a:xfrm>
          <a:prstGeom prst="rect">
            <a:avLst/>
          </a:prstGeom>
          <a:ln>
            <a:headEnd type="none"/>
            <a:tailEnd type="none"/>
          </a:ln>
        </p:spPr>
        <p:txBody>
          <a:bodyPr vert="horz" wrap="none" lIns="0" tIns="0" rIns="0" bIns="0" rtlCol="0" anchor="t" anchorCtr="0"/>
          <a:lstStyle/>
          <a:p>
            <a:pPr algn="l">
              <a:defRPr/>
            </a:pPr>
            <a:r>
              <a:rPr lang="en-US" sz="1040" b="1" i="0" strike="noStrike">
                <a:solidFill>
                  <a:srgbClr val="1A1C20">
                    <a:alpha val="100000"/>
                  </a:srgbClr>
                </a:solidFill>
                <a:latin typeface="Alibaba PuHuiTi 3.0 55 Regular"/>
                <a:ea typeface="Alibaba PuHuiTi 3.0 55 Regular"/>
                <a:cs typeface="Alibaba PuHuiTi 3.0 55 Regular"/>
              </a:rPr>
              <a:t>Multi-Channel Support</a:t>
            </a:r>
            <a:endParaRPr lang="en-US" sz="1100"/>
          </a:p>
        </p:txBody>
      </p:sp>
      <p:sp>
        <p:nvSpPr>
          <p:cNvPr id="21" name="TextBox 21"/>
          <p:cNvSpPr txBox="1"/>
          <p:nvPr/>
        </p:nvSpPr>
        <p:spPr>
          <a:xfrm>
            <a:off x="1171282" y="4795093"/>
            <a:ext cx="4989852" cy="379066"/>
          </a:xfrm>
          <a:prstGeom prst="rect">
            <a:avLst/>
          </a:prstGeom>
          <a:ln>
            <a:headEnd type="none"/>
            <a:tailEnd type="none"/>
          </a:ln>
        </p:spPr>
        <p:txBody>
          <a:bodyPr vert="horz" wrap="square" lIns="0" tIns="0" rIns="0" bIns="0" rtlCol="0" anchor="t" anchorCtr="0"/>
          <a:lstStyle/>
          <a:p>
            <a:pPr algn="l">
              <a:defRPr/>
            </a:pPr>
            <a:r>
              <a:rPr lang="en-US" sz="800" b="0" i="0" strike="noStrike">
                <a:solidFill>
                  <a:srgbClr val="1A1C20">
                    <a:alpha val="80000"/>
                  </a:srgbClr>
                </a:solidFill>
                <a:latin typeface="FZYaYiHei GB18030L2 R" panose="02000500000000000000" charset="-122"/>
                <a:ea typeface="FZYaYiHei GB18030L2 R" panose="02000500000000000000" charset="-122"/>
                <a:cs typeface="FZYaYiHei GB18030L2 R" panose="02000500000000000000" charset="-122"/>
              </a:rPr>
              <a:t>We serve tire makers with tires and rims, and support institutions with quotes and invoices.</a:t>
            </a:r>
            <a:endParaRPr lang="en-US" sz="1100"/>
          </a:p>
          <a:p>
            <a:pPr algn="l"/>
            <a:r>
              <a:rPr sz="800" b="0" i="0" strike="noStrike">
                <a:solidFill>
                  <a:srgbClr val="1A1C20">
                    <a:alpha val="80000"/>
                  </a:srgbClr>
                </a:solidFill>
                <a:latin typeface="FZYaYiHei GB18030L2 R" panose="02000500000000000000" charset="-122"/>
                <a:ea typeface="FZYaYiHei GB18030L2 R" panose="02000500000000000000" charset="-122"/>
                <a:cs typeface="FZYaYiHei GB18030L2 R" panose="02000500000000000000" charset="-122"/>
              </a:rPr>
              <a:t>One-stop export services: LCL, trailer, customs, warehousing.</a:t>
            </a:r>
            <a:endParaRPr sz="800" b="0" i="0" strike="noStrike">
              <a:solidFill>
                <a:srgbClr val="1A1C20">
                  <a:alpha val="80000"/>
                </a:srgbClr>
              </a:solidFill>
              <a:latin typeface="FZYaYiHei GB18030L2 R" panose="02000500000000000000" charset="-122"/>
              <a:ea typeface="FZYaYiHei GB18030L2 R" panose="02000500000000000000" charset="-122"/>
              <a:cs typeface="FZYaYiHei GB18030L2 R" panose="02000500000000000000" charset="-122"/>
            </a:endParaRPr>
          </a:p>
        </p:txBody>
      </p:sp>
      <p:pic>
        <p:nvPicPr>
          <p:cNvPr id="22" name="Picture 22"/>
          <p:cNvPicPr>
            <a:picLocks noChangeAspect="1"/>
          </p:cNvPicPr>
          <p:nvPr/>
        </p:nvPicPr>
        <p:blipFill>
          <a:blip r:embed="rId1"/>
          <a:srcRect l="7043" r="7043"/>
          <a:stretch>
            <a:fillRect/>
          </a:stretch>
        </p:blipFill>
        <p:spPr>
          <a:xfrm>
            <a:off x="6780105" y="1360141"/>
            <a:ext cx="4951762" cy="3845272"/>
          </a:xfrm>
          <a:prstGeom prst="rect">
            <a:avLst/>
          </a:prstGeom>
          <a:ln>
            <a:headEnd type="none"/>
            <a:tailEnd type="none"/>
          </a:ln>
        </p:spPr>
      </p:pic>
      <p:sp>
        <p:nvSpPr>
          <p:cNvPr id="23" name="TextBox 23"/>
          <p:cNvSpPr txBox="1"/>
          <p:nvPr/>
        </p:nvSpPr>
        <p:spPr>
          <a:xfrm>
            <a:off x="6780105" y="5319712"/>
            <a:ext cx="4951762" cy="114300"/>
          </a:xfrm>
          <a:prstGeom prst="rect">
            <a:avLst/>
          </a:prstGeom>
          <a:ln>
            <a:headEnd type="none"/>
            <a:tailEnd type="none"/>
          </a:ln>
        </p:spPr>
        <p:txBody>
          <a:bodyPr vert="horz" wrap="none" lIns="0" tIns="0" rIns="0" bIns="0" rtlCol="0" anchor="t" anchorCtr="0"/>
          <a:lstStyle/>
          <a:p>
            <a:pPr algn="l">
              <a:defRPr/>
            </a:pPr>
            <a:r>
              <a:rPr lang="en-US" sz="640" b="0" i="0" strike="noStrike">
                <a:solidFill>
                  <a:srgbClr val="1A1C20">
                    <a:alpha val="50196"/>
                  </a:srgbClr>
                </a:solidFill>
                <a:latin typeface="Alibaba PuHuiTi 3.0 55 Regular"/>
                <a:ea typeface="Alibaba PuHuiTi 3.0 55 Regular"/>
                <a:cs typeface="Alibaba PuHuiTi 3.0 55 Regular"/>
              </a:rPr>
              <a:t>Tire Plant &amp; Factory Environment</a:t>
            </a:r>
            <a:endParaRPr lang="en-US" sz="1100"/>
          </a:p>
        </p:txBody>
      </p:sp>
      <p:sp>
        <p:nvSpPr>
          <p:cNvPr id="24" name="AutoShape 24"/>
          <p:cNvSpPr/>
          <p:nvPr/>
        </p:nvSpPr>
        <p:spPr>
          <a:xfrm>
            <a:off x="457086" y="5648325"/>
            <a:ext cx="11274781" cy="752475"/>
          </a:xfrm>
          <a:prstGeom prst="rect">
            <a:avLst/>
          </a:prstGeom>
          <a:solidFill>
            <a:srgbClr val="EBEDF0">
              <a:alpha val="100000"/>
            </a:srgbClr>
          </a:solidFill>
          <a:ln>
            <a:headEnd type="none"/>
            <a:tailEnd type="none"/>
          </a:ln>
        </p:spPr>
      </p:sp>
      <p:sp>
        <p:nvSpPr>
          <p:cNvPr id="25" name="AutoShape 25"/>
          <p:cNvSpPr/>
          <p:nvPr/>
        </p:nvSpPr>
        <p:spPr>
          <a:xfrm>
            <a:off x="457086" y="5648325"/>
            <a:ext cx="9522" cy="752475"/>
          </a:xfrm>
          <a:prstGeom prst="line">
            <a:avLst/>
          </a:prstGeom>
          <a:ln w="19050">
            <a:solidFill>
              <a:srgbClr val="4A7FD7">
                <a:alpha val="100000"/>
              </a:srgbClr>
            </a:solidFill>
            <a:prstDash val="solid"/>
            <a:headEnd type="none"/>
            <a:tailEnd type="none"/>
          </a:ln>
        </p:spPr>
      </p:sp>
      <p:sp>
        <p:nvSpPr>
          <p:cNvPr id="26" name="TextBox 26"/>
          <p:cNvSpPr txBox="1"/>
          <p:nvPr/>
        </p:nvSpPr>
        <p:spPr>
          <a:xfrm>
            <a:off x="685629" y="5819775"/>
            <a:ext cx="11503323" cy="404812"/>
          </a:xfrm>
          <a:prstGeom prst="rect">
            <a:avLst/>
          </a:prstGeom>
          <a:ln>
            <a:headEnd type="none"/>
            <a:tailEnd type="none"/>
          </a:ln>
        </p:spPr>
        <p:txBody>
          <a:bodyPr vert="horz" wrap="square" lIns="0" tIns="0" rIns="0" bIns="0" rtlCol="0" anchor="t" anchorCtr="0"/>
          <a:lstStyle/>
          <a:p>
            <a:pPr algn="l">
              <a:defRPr/>
            </a:pPr>
            <a:r>
              <a:rPr lang="en-US" sz="880" b="1" i="0" strike="noStrike">
                <a:solidFill>
                  <a:srgbClr val="1A1C20">
                    <a:alpha val="85098"/>
                  </a:srgbClr>
                </a:solidFill>
                <a:latin typeface="Alibaba PuHuiTi 3.0 55 Regular"/>
                <a:ea typeface="Alibaba PuHuiTi 3.0 55 Regular"/>
                <a:cs typeface="Alibaba PuHuiTi 3.0 55 Regular"/>
              </a:rPr>
              <a:t>Core advantages:</a:t>
            </a:r>
            <a:r>
              <a:rPr sz="88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 </a:t>
            </a:r>
            <a:r>
              <a:rPr lang="en-US" sz="88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homsunlift.com </a:t>
            </a:r>
            <a:r>
              <a:rPr sz="88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Tire supplies industrial tires with global certifications and a full-service system from R&amp;D to export.</a:t>
            </a:r>
            <a:endParaRPr lang="en-US" sz="1100"/>
          </a:p>
          <a:p>
            <a:pPr algn="l"/>
            <a:r>
              <a:rPr sz="88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We’re authorized to offer tailored solutions for equipment makers, institutions, and traders, with products sold globally.</a:t>
            </a:r>
            <a:endParaRPr sz="88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F7F8FA">
              <a:alpha val="100000"/>
            </a:srgbClr>
          </a:solidFill>
          <a:ln>
            <a:headEnd type="none"/>
            <a:tailEnd type="none"/>
          </a:ln>
        </p:spPr>
      </p:sp>
      <p:sp>
        <p:nvSpPr>
          <p:cNvPr id="3" name="TextBox 3"/>
          <p:cNvSpPr txBox="1"/>
          <p:nvPr/>
        </p:nvSpPr>
        <p:spPr>
          <a:xfrm>
            <a:off x="457086" y="476250"/>
            <a:ext cx="11274781" cy="133350"/>
          </a:xfrm>
          <a:prstGeom prst="rect">
            <a:avLst/>
          </a:prstGeom>
          <a:ln>
            <a:headEnd type="none"/>
            <a:tailEnd type="none"/>
          </a:ln>
        </p:spPr>
        <p:txBody>
          <a:bodyPr vert="horz" wrap="none" lIns="0" tIns="0" rIns="0" bIns="0" rtlCol="0" anchor="t" anchorCtr="0"/>
          <a:lstStyle/>
          <a:p>
            <a:pPr algn="l">
              <a:defRPr/>
            </a:pPr>
            <a:r>
              <a:rPr lang="en-US" sz="900" b="0" i="0" strike="noStrike">
                <a:solidFill>
                  <a:srgbClr val="1A1C20">
                    <a:alpha val="50196"/>
                  </a:srgbClr>
                </a:solidFill>
                <a:latin typeface="Alibaba PuHuiTi 3.0 55 Regular"/>
                <a:ea typeface="Alibaba PuHuiTi 3.0 55 Regular"/>
                <a:cs typeface="Alibaba PuHuiTi 3.0 55 Regular"/>
              </a:rPr>
              <a:t>CORE ADVANTAGES</a:t>
            </a:r>
            <a:endParaRPr lang="en-US" sz="1100"/>
          </a:p>
        </p:txBody>
      </p:sp>
      <p:sp>
        <p:nvSpPr>
          <p:cNvPr id="4" name="TextBox 4"/>
          <p:cNvSpPr txBox="1"/>
          <p:nvPr/>
        </p:nvSpPr>
        <p:spPr>
          <a:xfrm>
            <a:off x="457086" y="762000"/>
            <a:ext cx="11274781" cy="419100"/>
          </a:xfrm>
          <a:prstGeom prst="rect">
            <a:avLst/>
          </a:prstGeom>
          <a:ln>
            <a:headEnd type="none"/>
            <a:tailEnd type="none"/>
          </a:ln>
        </p:spPr>
        <p:txBody>
          <a:bodyPr vert="horz" wrap="none" lIns="0" tIns="0" rIns="0" bIns="0" rtlCol="0" anchor="t" anchorCtr="0"/>
          <a:lstStyle/>
          <a:p>
            <a:pPr algn="l">
              <a:defRPr/>
            </a:pPr>
            <a:r>
              <a:rPr lang="en-US" sz="2400" b="1" i="0" strike="noStrike">
                <a:solidFill>
                  <a:srgbClr val="1A1C20">
                    <a:alpha val="100000"/>
                  </a:srgbClr>
                </a:solidFill>
                <a:latin typeface="Alibaba PuHuiTi 3.0 55 Regular"/>
                <a:ea typeface="Alibaba PuHuiTi 3.0 55 Regular"/>
                <a:cs typeface="Alibaba PuHuiTi 3.0 55 Regular"/>
              </a:rPr>
              <a:t>Core advantages of solid tires</a:t>
            </a:r>
            <a:endParaRPr lang="en-US" sz="1100"/>
          </a:p>
        </p:txBody>
      </p:sp>
      <p:sp>
        <p:nvSpPr>
          <p:cNvPr id="5" name="TextBox 5"/>
          <p:cNvSpPr txBox="1"/>
          <p:nvPr/>
        </p:nvSpPr>
        <p:spPr>
          <a:xfrm>
            <a:off x="457086" y="1390650"/>
            <a:ext cx="11731866" cy="161925"/>
          </a:xfrm>
          <a:prstGeom prst="rect">
            <a:avLst/>
          </a:prstGeom>
          <a:ln>
            <a:headEnd type="none"/>
            <a:tailEnd type="none"/>
          </a:ln>
        </p:spPr>
        <p:txBody>
          <a:bodyPr vert="horz" wrap="none" lIns="0" tIns="0" rIns="0" bIns="0" rtlCol="0" anchor="t" anchorCtr="0"/>
          <a:lstStyle/>
          <a:p>
            <a:pPr algn="l">
              <a:defRPr/>
            </a:pPr>
            <a:r>
              <a:rPr lang="en-US" sz="960" b="0" i="0" strike="noStrike">
                <a:solidFill>
                  <a:srgbClr val="1A1C20">
                    <a:alpha val="74901"/>
                  </a:srgbClr>
                </a:solidFill>
                <a:latin typeface="FZYaYiHei GB18030L2 R" panose="02000500000000000000" charset="-122"/>
                <a:ea typeface="FZYaYiHei GB18030L2 R" panose="02000500000000000000" charset="-122"/>
                <a:cs typeface="FZYaYiHei GB18030L2 R" panose="02000500000000000000" charset="-122"/>
              </a:rPr>
              <a:t>We optimized tread compound and deep pattern for forklifts (3–3.5 tons) with high load, strong grip, shock absorption, and wear resistance to ensure stable, efficient performance in tough industrial settings.</a:t>
            </a:r>
            <a:endParaRPr lang="en-US" sz="1100"/>
          </a:p>
        </p:txBody>
      </p:sp>
      <p:sp>
        <p:nvSpPr>
          <p:cNvPr id="6" name="AutoShape 6"/>
          <p:cNvSpPr/>
          <p:nvPr/>
        </p:nvSpPr>
        <p:spPr>
          <a:xfrm>
            <a:off x="457086" y="1786830"/>
            <a:ext cx="3631242" cy="4613970"/>
          </a:xfrm>
          <a:prstGeom prst="rect">
            <a:avLst/>
          </a:prstGeom>
          <a:solidFill>
            <a:srgbClr val="ECEEF2">
              <a:alpha val="100000"/>
            </a:srgbClr>
          </a:solidFill>
          <a:ln w="9525">
            <a:solidFill>
              <a:srgbClr val="C5CDD6">
                <a:alpha val="100000"/>
              </a:srgbClr>
            </a:solidFill>
            <a:prstDash val="solid"/>
            <a:headEnd type="none"/>
            <a:tailEnd type="none"/>
          </a:ln>
        </p:spPr>
      </p:sp>
      <p:sp>
        <p:nvSpPr>
          <p:cNvPr id="7" name="AutoShape 7"/>
          <p:cNvSpPr/>
          <p:nvPr/>
        </p:nvSpPr>
        <p:spPr>
          <a:xfrm>
            <a:off x="457086" y="1786830"/>
            <a:ext cx="3631242" cy="9525"/>
          </a:xfrm>
          <a:prstGeom prst="line">
            <a:avLst/>
          </a:prstGeom>
          <a:ln w="28575">
            <a:solidFill>
              <a:srgbClr val="4A7FD7">
                <a:alpha val="100000"/>
              </a:srgbClr>
            </a:solidFill>
            <a:prstDash val="solid"/>
            <a:headEnd type="none"/>
            <a:tailEnd type="none"/>
          </a:ln>
        </p:spPr>
      </p:sp>
      <p:sp>
        <p:nvSpPr>
          <p:cNvPr id="8" name="TextBox 8"/>
          <p:cNvSpPr txBox="1"/>
          <p:nvPr/>
        </p:nvSpPr>
        <p:spPr>
          <a:xfrm>
            <a:off x="657061" y="2024955"/>
            <a:ext cx="3231293" cy="114300"/>
          </a:xfrm>
          <a:prstGeom prst="rect">
            <a:avLst/>
          </a:prstGeom>
          <a:ln>
            <a:headEnd type="none"/>
            <a:tailEnd type="none"/>
          </a:ln>
        </p:spPr>
        <p:txBody>
          <a:bodyPr vert="horz" wrap="none" lIns="0" tIns="0" rIns="0" bIns="0" rtlCol="0" anchor="t" anchorCtr="0"/>
          <a:lstStyle/>
          <a:p>
            <a:pPr algn="l">
              <a:defRPr/>
            </a:pPr>
            <a:r>
              <a:rPr lang="en-US" sz="800" b="0" i="0" strike="noStrike">
                <a:solidFill>
                  <a:srgbClr val="1A1C20">
                    <a:alpha val="50196"/>
                  </a:srgbClr>
                </a:solidFill>
                <a:latin typeface="Alibaba PuHuiTi 3.0 55 Regular"/>
                <a:ea typeface="Alibaba PuHuiTi 3.0 55 Regular"/>
                <a:cs typeface="Alibaba PuHuiTi 3.0 55 Regular"/>
              </a:rPr>
              <a:t>SECTION 01</a:t>
            </a:r>
            <a:endParaRPr lang="en-US" sz="1100"/>
          </a:p>
        </p:txBody>
      </p:sp>
      <p:sp>
        <p:nvSpPr>
          <p:cNvPr id="9" name="TextBox 9"/>
          <p:cNvSpPr txBox="1"/>
          <p:nvPr/>
        </p:nvSpPr>
        <p:spPr>
          <a:xfrm>
            <a:off x="657061" y="2258318"/>
            <a:ext cx="3231293" cy="209550"/>
          </a:xfrm>
          <a:prstGeom prst="rect">
            <a:avLst/>
          </a:prstGeom>
          <a:ln>
            <a:headEnd type="none"/>
            <a:tailEnd type="none"/>
          </a:ln>
        </p:spPr>
        <p:txBody>
          <a:bodyPr vert="horz" wrap="none" lIns="0" tIns="0" rIns="0" bIns="0" rtlCol="0" anchor="t" anchorCtr="0"/>
          <a:lstStyle/>
          <a:p>
            <a:pPr algn="l">
              <a:defRPr/>
            </a:pPr>
            <a:r>
              <a:rPr lang="en-US" sz="1200" b="1" i="0" strike="noStrike">
                <a:solidFill>
                  <a:srgbClr val="1A1C20">
                    <a:alpha val="100000"/>
                  </a:srgbClr>
                </a:solidFill>
                <a:latin typeface="Alibaba PuHuiTi 3.0 55 Regular"/>
                <a:ea typeface="Alibaba PuHuiTi 3.0 55 Regular"/>
                <a:cs typeface="Alibaba PuHuiTi 3.0 55 Regular"/>
              </a:rPr>
              <a:t>Heavy duty · Secure grip</a:t>
            </a:r>
            <a:endParaRPr lang="en-US" sz="1100"/>
          </a:p>
        </p:txBody>
      </p:sp>
      <p:pic>
        <p:nvPicPr>
          <p:cNvPr id="10" name="Picture 10"/>
          <p:cNvPicPr>
            <a:picLocks noChangeAspect="1"/>
          </p:cNvPicPr>
          <p:nvPr/>
        </p:nvPicPr>
        <p:blipFill>
          <a:blip r:embed="rId1"/>
          <a:srcRect t="5062" b="5062"/>
          <a:stretch>
            <a:fillRect/>
          </a:stretch>
        </p:blipFill>
        <p:spPr>
          <a:xfrm>
            <a:off x="657061" y="2601218"/>
            <a:ext cx="3231293" cy="2567285"/>
          </a:xfrm>
          <a:prstGeom prst="rect">
            <a:avLst/>
          </a:prstGeom>
          <a:ln>
            <a:headEnd type="none"/>
            <a:tailEnd type="none"/>
          </a:ln>
        </p:spPr>
      </p:pic>
      <p:sp>
        <p:nvSpPr>
          <p:cNvPr id="11" name="TextBox 11"/>
          <p:cNvSpPr txBox="1"/>
          <p:nvPr/>
        </p:nvSpPr>
        <p:spPr>
          <a:xfrm>
            <a:off x="657061" y="5311379"/>
            <a:ext cx="3431267" cy="353318"/>
          </a:xfrm>
          <a:prstGeom prst="rect">
            <a:avLst/>
          </a:prstGeom>
          <a:ln>
            <a:headEnd type="none"/>
            <a:tailEnd type="none"/>
          </a:ln>
        </p:spPr>
        <p:txBody>
          <a:bodyPr vert="horz" wrap="square" lIns="0" tIns="0" rIns="0" bIns="0" rtlCol="0" anchor="t" anchorCtr="0"/>
          <a:lstStyle/>
          <a:p>
            <a:pPr algn="l">
              <a:defRPr/>
            </a:pPr>
            <a:r>
              <a:rPr lang="en-US" sz="720" b="0" i="0" strike="noStrike">
                <a:solidFill>
                  <a:srgbClr val="1A1C20">
                    <a:alpha val="100000"/>
                  </a:srgbClr>
                </a:solidFill>
                <a:latin typeface="FZYaYiHei GB18030L2 R" panose="02000500000000000000" charset="-122"/>
                <a:ea typeface="FZYaYiHei GB18030L2 R" panose="02000500000000000000" charset="-122"/>
                <a:cs typeface="FZYaYiHei GB18030L2 R" panose="02000500000000000000" charset="-122"/>
              </a:rPr>
              <a:t>Reinforced tire supports 3–3.5 tons load.</a:t>
            </a:r>
            <a:endParaRPr lang="en-US" sz="1100"/>
          </a:p>
          <a:p>
            <a:pPr algn="l"/>
            <a:r>
              <a:rPr sz="720" b="0" i="0" strike="noStrike">
                <a:solidFill>
                  <a:srgbClr val="1A1C20">
                    <a:alpha val="100000"/>
                  </a:srgbClr>
                </a:solidFill>
                <a:latin typeface="FZYaYiHei GB18030L2 R" panose="02000500000000000000" charset="-122"/>
                <a:ea typeface="FZYaYiHei GB18030L2 R" panose="02000500000000000000" charset="-122"/>
                <a:cs typeface="FZYaYiHei GB18030L2 R" panose="02000500000000000000" charset="-122"/>
              </a:rPr>
              <a:t>Demand</a:t>
            </a:r>
            <a:endParaRPr sz="720" b="0" i="0" strike="noStrike">
              <a:solidFill>
                <a:srgbClr val="1A1C20">
                  <a:alpha val="100000"/>
                </a:srgbClr>
              </a:solidFill>
              <a:latin typeface="FZYaYiHei GB18030L2 R" panose="02000500000000000000" charset="-122"/>
              <a:ea typeface="FZYaYiHei GB18030L2 R" panose="02000500000000000000" charset="-122"/>
              <a:cs typeface="FZYaYiHei GB18030L2 R" panose="02000500000000000000" charset="-122"/>
            </a:endParaRPr>
          </a:p>
        </p:txBody>
      </p:sp>
      <p:sp>
        <p:nvSpPr>
          <p:cNvPr id="12" name="TextBox 12"/>
          <p:cNvSpPr txBox="1"/>
          <p:nvPr/>
        </p:nvSpPr>
        <p:spPr>
          <a:xfrm>
            <a:off x="657061" y="5808464"/>
            <a:ext cx="3431267" cy="353318"/>
          </a:xfrm>
          <a:prstGeom prst="rect">
            <a:avLst/>
          </a:prstGeom>
          <a:ln>
            <a:headEnd type="none"/>
            <a:tailEnd type="none"/>
          </a:ln>
        </p:spPr>
        <p:txBody>
          <a:bodyPr vert="horz" wrap="square" lIns="0" tIns="0" rIns="0" bIns="0" rtlCol="0" anchor="t" anchorCtr="0"/>
          <a:lstStyle/>
          <a:p>
            <a:pPr algn="l">
              <a:defRPr/>
            </a:pPr>
            <a:r>
              <a:rPr lang="en-US" sz="720" b="0" i="0" strike="noStrike">
                <a:solidFill>
                  <a:srgbClr val="1A1C20">
                    <a:alpha val="100000"/>
                  </a:srgbClr>
                </a:solidFill>
                <a:latin typeface="FZYaYiHei GB18030L2 R" panose="02000500000000000000" charset="-122"/>
                <a:ea typeface="FZYaYiHei GB18030L2 R" panose="02000500000000000000" charset="-122"/>
                <a:cs typeface="FZYaYiHei GB18030L2 R" panose="02000500000000000000" charset="-122"/>
              </a:rPr>
              <a:t>Special rubber works on cement, steel, and gravel.</a:t>
            </a:r>
            <a:endParaRPr lang="en-US" sz="1100"/>
          </a:p>
          <a:p>
            <a:pPr algn="l"/>
            <a:r>
              <a:rPr sz="720" b="0" i="0" strike="noStrike">
                <a:solidFill>
                  <a:srgbClr val="1A1C20">
                    <a:alpha val="100000"/>
                  </a:srgbClr>
                </a:solidFill>
                <a:latin typeface="FZYaYiHei GB18030L2 R" panose="02000500000000000000" charset="-122"/>
                <a:ea typeface="FZYaYiHei GB18030L2 R" panose="02000500000000000000" charset="-122"/>
                <a:cs typeface="FZYaYiHei GB18030L2 R" panose="02000500000000000000" charset="-122"/>
              </a:rPr>
              <a:t>Stable traction in all conditions.</a:t>
            </a:r>
            <a:endParaRPr sz="720" b="0" i="0" strike="noStrike">
              <a:solidFill>
                <a:srgbClr val="1A1C20">
                  <a:alpha val="100000"/>
                </a:srgbClr>
              </a:solidFill>
              <a:latin typeface="FZYaYiHei GB18030L2 R" panose="02000500000000000000" charset="-122"/>
              <a:ea typeface="FZYaYiHei GB18030L2 R" panose="02000500000000000000" charset="-122"/>
              <a:cs typeface="FZYaYiHei GB18030L2 R" panose="02000500000000000000" charset="-122"/>
            </a:endParaRPr>
          </a:p>
        </p:txBody>
      </p:sp>
      <p:sp>
        <p:nvSpPr>
          <p:cNvPr id="13" name="AutoShape 13"/>
          <p:cNvSpPr/>
          <p:nvPr/>
        </p:nvSpPr>
        <p:spPr>
          <a:xfrm>
            <a:off x="4278780" y="1786830"/>
            <a:ext cx="3631242" cy="4613970"/>
          </a:xfrm>
          <a:prstGeom prst="rect">
            <a:avLst/>
          </a:prstGeom>
          <a:solidFill>
            <a:srgbClr val="ECEEF2">
              <a:alpha val="100000"/>
            </a:srgbClr>
          </a:solidFill>
          <a:ln w="9525">
            <a:solidFill>
              <a:srgbClr val="C5CDD6">
                <a:alpha val="100000"/>
              </a:srgbClr>
            </a:solidFill>
            <a:prstDash val="solid"/>
            <a:headEnd type="none"/>
            <a:tailEnd type="none"/>
          </a:ln>
        </p:spPr>
      </p:sp>
      <p:sp>
        <p:nvSpPr>
          <p:cNvPr id="14" name="AutoShape 14"/>
          <p:cNvSpPr/>
          <p:nvPr/>
        </p:nvSpPr>
        <p:spPr>
          <a:xfrm>
            <a:off x="4278780" y="1786830"/>
            <a:ext cx="3631242" cy="9525"/>
          </a:xfrm>
          <a:prstGeom prst="line">
            <a:avLst/>
          </a:prstGeom>
          <a:ln w="28575">
            <a:solidFill>
              <a:srgbClr val="4A7FD7">
                <a:alpha val="100000"/>
              </a:srgbClr>
            </a:solidFill>
            <a:prstDash val="solid"/>
            <a:headEnd type="none"/>
            <a:tailEnd type="none"/>
          </a:ln>
        </p:spPr>
      </p:sp>
      <p:sp>
        <p:nvSpPr>
          <p:cNvPr id="15" name="TextBox 15"/>
          <p:cNvSpPr txBox="1"/>
          <p:nvPr/>
        </p:nvSpPr>
        <p:spPr>
          <a:xfrm>
            <a:off x="4478755" y="2024955"/>
            <a:ext cx="3231293" cy="114300"/>
          </a:xfrm>
          <a:prstGeom prst="rect">
            <a:avLst/>
          </a:prstGeom>
          <a:ln>
            <a:headEnd type="none"/>
            <a:tailEnd type="none"/>
          </a:ln>
        </p:spPr>
        <p:txBody>
          <a:bodyPr vert="horz" wrap="none" lIns="0" tIns="0" rIns="0" bIns="0" rtlCol="0" anchor="t" anchorCtr="0"/>
          <a:lstStyle/>
          <a:p>
            <a:pPr algn="l">
              <a:defRPr/>
            </a:pPr>
            <a:r>
              <a:rPr lang="en-US" sz="800" b="0" i="0" strike="noStrike">
                <a:solidFill>
                  <a:srgbClr val="1A1C20">
                    <a:alpha val="50196"/>
                  </a:srgbClr>
                </a:solidFill>
                <a:latin typeface="Alibaba PuHuiTi 3.0 55 Regular"/>
                <a:ea typeface="Alibaba PuHuiTi 3.0 55 Regular"/>
                <a:cs typeface="Alibaba PuHuiTi 3.0 55 Regular"/>
              </a:rPr>
              <a:t>SECTION 02</a:t>
            </a:r>
            <a:endParaRPr lang="en-US" sz="1100"/>
          </a:p>
        </p:txBody>
      </p:sp>
      <p:sp>
        <p:nvSpPr>
          <p:cNvPr id="16" name="TextBox 16"/>
          <p:cNvSpPr txBox="1"/>
          <p:nvPr/>
        </p:nvSpPr>
        <p:spPr>
          <a:xfrm>
            <a:off x="4478755" y="2258318"/>
            <a:ext cx="3231293" cy="209550"/>
          </a:xfrm>
          <a:prstGeom prst="rect">
            <a:avLst/>
          </a:prstGeom>
          <a:ln>
            <a:headEnd type="none"/>
            <a:tailEnd type="none"/>
          </a:ln>
        </p:spPr>
        <p:txBody>
          <a:bodyPr vert="horz" wrap="none" lIns="0" tIns="0" rIns="0" bIns="0" rtlCol="0" anchor="t" anchorCtr="0"/>
          <a:lstStyle/>
          <a:p>
            <a:pPr algn="l">
              <a:defRPr/>
            </a:pPr>
            <a:r>
              <a:rPr lang="en-US" sz="1200" b="1" i="0" strike="noStrike">
                <a:solidFill>
                  <a:srgbClr val="1A1C20">
                    <a:alpha val="100000"/>
                  </a:srgbClr>
                </a:solidFill>
                <a:latin typeface="Alibaba PuHuiTi 3.0 55 Regular"/>
                <a:ea typeface="Alibaba PuHuiTi 3.0 55 Regular"/>
                <a:cs typeface="Alibaba PuHuiTi 3.0 55 Regular"/>
              </a:rPr>
              <a:t>Cushioned. Durable.</a:t>
            </a:r>
            <a:endParaRPr lang="en-US" sz="1100"/>
          </a:p>
        </p:txBody>
      </p:sp>
      <p:pic>
        <p:nvPicPr>
          <p:cNvPr id="17" name="Picture 17"/>
          <p:cNvPicPr>
            <a:picLocks noChangeAspect="1"/>
          </p:cNvPicPr>
          <p:nvPr/>
        </p:nvPicPr>
        <p:blipFill>
          <a:blip r:embed="rId2"/>
          <a:srcRect t="10285" b="10285"/>
          <a:stretch>
            <a:fillRect/>
          </a:stretch>
        </p:blipFill>
        <p:spPr>
          <a:xfrm>
            <a:off x="4478755" y="2601218"/>
            <a:ext cx="3231293" cy="2567285"/>
          </a:xfrm>
          <a:prstGeom prst="rect">
            <a:avLst/>
          </a:prstGeom>
          <a:ln>
            <a:headEnd type="none"/>
            <a:tailEnd type="none"/>
          </a:ln>
        </p:spPr>
      </p:pic>
      <p:sp>
        <p:nvSpPr>
          <p:cNvPr id="18" name="TextBox 18"/>
          <p:cNvSpPr txBox="1"/>
          <p:nvPr/>
        </p:nvSpPr>
        <p:spPr>
          <a:xfrm>
            <a:off x="4478755" y="5311379"/>
            <a:ext cx="3431267" cy="353318"/>
          </a:xfrm>
          <a:prstGeom prst="rect">
            <a:avLst/>
          </a:prstGeom>
          <a:ln>
            <a:headEnd type="none"/>
            <a:tailEnd type="none"/>
          </a:ln>
        </p:spPr>
        <p:txBody>
          <a:bodyPr vert="horz" wrap="square" lIns="0" tIns="0" rIns="0" bIns="0" rtlCol="0" anchor="t" anchorCtr="0"/>
          <a:lstStyle/>
          <a:p>
            <a:pPr algn="l">
              <a:defRPr/>
            </a:pPr>
            <a:r>
              <a:rPr lang="en-US" sz="720" b="0" i="0" strike="noStrike">
                <a:solidFill>
                  <a:srgbClr val="1A1C20">
                    <a:alpha val="100000"/>
                  </a:srgbClr>
                </a:solidFill>
                <a:latin typeface="FZYaYiHei GB18030L2 R" panose="02000500000000000000" charset="-122"/>
                <a:ea typeface="FZYaYiHei GB18030L2 R" panose="02000500000000000000" charset="-122"/>
                <a:cs typeface="FZYaYiHei GB18030L2 R" panose="02000500000000000000" charset="-122"/>
              </a:rPr>
              <a:t>Solid tires absorb vibrations, reducing shocks during forklift use.</a:t>
            </a:r>
            <a:endParaRPr lang="en-US" sz="1100"/>
          </a:p>
          <a:p>
            <a:pPr algn="l"/>
            <a:r>
              <a:rPr sz="720" b="0" i="0" strike="noStrike">
                <a:solidFill>
                  <a:srgbClr val="1A1C20">
                    <a:alpha val="100000"/>
                  </a:srgbClr>
                </a:solidFill>
                <a:latin typeface="FZYaYiHei GB18030L2 R" panose="02000500000000000000" charset="-122"/>
                <a:ea typeface="FZYaYiHei GB18030L2 R" panose="02000500000000000000" charset="-122"/>
                <a:cs typeface="FZYaYiHei GB18030L2 R" panose="02000500000000000000" charset="-122"/>
              </a:rPr>
              <a:t>Impact vibration</a:t>
            </a:r>
            <a:endParaRPr sz="720" b="0" i="0" strike="noStrike">
              <a:solidFill>
                <a:srgbClr val="1A1C20">
                  <a:alpha val="100000"/>
                </a:srgbClr>
              </a:solidFill>
              <a:latin typeface="FZYaYiHei GB18030L2 R" panose="02000500000000000000" charset="-122"/>
              <a:ea typeface="FZYaYiHei GB18030L2 R" panose="02000500000000000000" charset="-122"/>
              <a:cs typeface="FZYaYiHei GB18030L2 R" panose="02000500000000000000" charset="-122"/>
            </a:endParaRPr>
          </a:p>
        </p:txBody>
      </p:sp>
      <p:sp>
        <p:nvSpPr>
          <p:cNvPr id="19" name="TextBox 19"/>
          <p:cNvSpPr txBox="1"/>
          <p:nvPr/>
        </p:nvSpPr>
        <p:spPr>
          <a:xfrm>
            <a:off x="4478755" y="5808464"/>
            <a:ext cx="3431267" cy="353318"/>
          </a:xfrm>
          <a:prstGeom prst="rect">
            <a:avLst/>
          </a:prstGeom>
          <a:ln>
            <a:headEnd type="none"/>
            <a:tailEnd type="none"/>
          </a:ln>
        </p:spPr>
        <p:txBody>
          <a:bodyPr vert="horz" wrap="square" lIns="0" tIns="0" rIns="0" bIns="0" rtlCol="0" anchor="t" anchorCtr="0"/>
          <a:lstStyle/>
          <a:p>
            <a:pPr algn="l">
              <a:defRPr/>
            </a:pPr>
            <a:r>
              <a:rPr lang="en-US" sz="720" b="0" i="0" strike="noStrike">
                <a:solidFill>
                  <a:srgbClr val="1A1C20">
                    <a:alpha val="100000"/>
                  </a:srgbClr>
                </a:solidFill>
                <a:latin typeface="FZYaYiHei GB18030L2 R" panose="02000500000000000000" charset="-122"/>
                <a:ea typeface="FZYaYiHei GB18030L2 R" panose="02000500000000000000" charset="-122"/>
                <a:cs typeface="FZYaYiHei GB18030L2 R" panose="02000500000000000000" charset="-122"/>
              </a:rPr>
              <a:t>Durable formula and thick tread last longer, resist punctures.</a:t>
            </a:r>
            <a:endParaRPr lang="en-US" sz="1100"/>
          </a:p>
          <a:p>
            <a:pPr algn="l"/>
            <a:r>
              <a:rPr sz="720" b="0" i="0" strike="noStrike">
                <a:solidFill>
                  <a:srgbClr val="1A1C20">
                    <a:alpha val="100000"/>
                  </a:srgbClr>
                </a:solidFill>
                <a:latin typeface="FZYaYiHei GB18030L2 R" panose="02000500000000000000" charset="-122"/>
                <a:ea typeface="FZYaYiHei GB18030L2 R" panose="02000500000000000000" charset="-122"/>
                <a:cs typeface="FZYaYiHei GB18030L2 R" panose="02000500000000000000" charset="-122"/>
              </a:rPr>
              <a:t>Nail &amp; tire blowout downtime risk</a:t>
            </a:r>
            <a:endParaRPr sz="720" b="0" i="0" strike="noStrike">
              <a:solidFill>
                <a:srgbClr val="1A1C20">
                  <a:alpha val="100000"/>
                </a:srgbClr>
              </a:solidFill>
              <a:latin typeface="FZYaYiHei GB18030L2 R" panose="02000500000000000000" charset="-122"/>
              <a:ea typeface="FZYaYiHei GB18030L2 R" panose="02000500000000000000" charset="-122"/>
              <a:cs typeface="FZYaYiHei GB18030L2 R" panose="02000500000000000000" charset="-122"/>
            </a:endParaRPr>
          </a:p>
        </p:txBody>
      </p:sp>
      <p:sp>
        <p:nvSpPr>
          <p:cNvPr id="20" name="AutoShape 20"/>
          <p:cNvSpPr/>
          <p:nvPr/>
        </p:nvSpPr>
        <p:spPr>
          <a:xfrm>
            <a:off x="8100475" y="1786830"/>
            <a:ext cx="3631242" cy="4613970"/>
          </a:xfrm>
          <a:prstGeom prst="rect">
            <a:avLst/>
          </a:prstGeom>
          <a:solidFill>
            <a:srgbClr val="ECEEF2">
              <a:alpha val="100000"/>
            </a:srgbClr>
          </a:solidFill>
          <a:ln w="9525">
            <a:solidFill>
              <a:srgbClr val="C5CDD6">
                <a:alpha val="100000"/>
              </a:srgbClr>
            </a:solidFill>
            <a:prstDash val="solid"/>
            <a:headEnd type="none"/>
            <a:tailEnd type="none"/>
          </a:ln>
        </p:spPr>
      </p:sp>
      <p:sp>
        <p:nvSpPr>
          <p:cNvPr id="21" name="AutoShape 21"/>
          <p:cNvSpPr/>
          <p:nvPr/>
        </p:nvSpPr>
        <p:spPr>
          <a:xfrm>
            <a:off x="8100475" y="1786830"/>
            <a:ext cx="3631242" cy="9525"/>
          </a:xfrm>
          <a:prstGeom prst="line">
            <a:avLst/>
          </a:prstGeom>
          <a:ln w="28575">
            <a:solidFill>
              <a:srgbClr val="4A7FD7">
                <a:alpha val="100000"/>
              </a:srgbClr>
            </a:solidFill>
            <a:prstDash val="solid"/>
            <a:headEnd type="none"/>
            <a:tailEnd type="none"/>
          </a:ln>
        </p:spPr>
      </p:sp>
      <p:sp>
        <p:nvSpPr>
          <p:cNvPr id="22" name="TextBox 22"/>
          <p:cNvSpPr txBox="1"/>
          <p:nvPr/>
        </p:nvSpPr>
        <p:spPr>
          <a:xfrm>
            <a:off x="8300451" y="2024955"/>
            <a:ext cx="3231293" cy="114300"/>
          </a:xfrm>
          <a:prstGeom prst="rect">
            <a:avLst/>
          </a:prstGeom>
          <a:ln>
            <a:headEnd type="none"/>
            <a:tailEnd type="none"/>
          </a:ln>
        </p:spPr>
        <p:txBody>
          <a:bodyPr vert="horz" wrap="none" lIns="0" tIns="0" rIns="0" bIns="0" rtlCol="0" anchor="t" anchorCtr="0"/>
          <a:lstStyle/>
          <a:p>
            <a:pPr algn="l">
              <a:defRPr/>
            </a:pPr>
            <a:r>
              <a:rPr lang="en-US" sz="800" b="0" i="0" strike="noStrike">
                <a:solidFill>
                  <a:srgbClr val="1A1C20">
                    <a:alpha val="50196"/>
                  </a:srgbClr>
                </a:solidFill>
                <a:latin typeface="Alibaba PuHuiTi 3.0 55 Regular"/>
                <a:ea typeface="Alibaba PuHuiTi 3.0 55 Regular"/>
                <a:cs typeface="Alibaba PuHuiTi 3.0 55 Regular"/>
              </a:rPr>
              <a:t>SECTION 03</a:t>
            </a:r>
            <a:endParaRPr lang="en-US" sz="1100"/>
          </a:p>
        </p:txBody>
      </p:sp>
      <p:sp>
        <p:nvSpPr>
          <p:cNvPr id="23" name="TextBox 23"/>
          <p:cNvSpPr txBox="1"/>
          <p:nvPr/>
        </p:nvSpPr>
        <p:spPr>
          <a:xfrm>
            <a:off x="8300451" y="2258318"/>
            <a:ext cx="3231293" cy="209550"/>
          </a:xfrm>
          <a:prstGeom prst="rect">
            <a:avLst/>
          </a:prstGeom>
          <a:ln>
            <a:headEnd type="none"/>
            <a:tailEnd type="none"/>
          </a:ln>
        </p:spPr>
        <p:txBody>
          <a:bodyPr vert="horz" wrap="none" lIns="0" tIns="0" rIns="0" bIns="0" rtlCol="0" anchor="t" anchorCtr="0"/>
          <a:lstStyle/>
          <a:p>
            <a:pPr algn="l">
              <a:defRPr/>
            </a:pPr>
            <a:r>
              <a:rPr lang="en-US" sz="1200" b="1" i="0" strike="noStrike">
                <a:solidFill>
                  <a:srgbClr val="1A1C20">
                    <a:alpha val="100000"/>
                  </a:srgbClr>
                </a:solidFill>
                <a:latin typeface="Alibaba PuHuiTi 3.0 55 Regular"/>
                <a:ea typeface="Alibaba PuHuiTi 3.0 55 Regular"/>
                <a:cs typeface="Alibaba PuHuiTi 3.0 55 Regular"/>
              </a:rPr>
              <a:t>Complete coverage</a:t>
            </a:r>
            <a:endParaRPr lang="en-US" sz="1100"/>
          </a:p>
        </p:txBody>
      </p:sp>
      <p:pic>
        <p:nvPicPr>
          <p:cNvPr id="24" name="Picture 24"/>
          <p:cNvPicPr>
            <a:picLocks noChangeAspect="1"/>
          </p:cNvPicPr>
          <p:nvPr/>
        </p:nvPicPr>
        <p:blipFill>
          <a:blip r:embed="rId3"/>
          <a:srcRect t="5062" b="5062"/>
          <a:stretch>
            <a:fillRect/>
          </a:stretch>
        </p:blipFill>
        <p:spPr>
          <a:xfrm>
            <a:off x="8300451" y="2601218"/>
            <a:ext cx="3231293" cy="2567285"/>
          </a:xfrm>
          <a:prstGeom prst="rect">
            <a:avLst/>
          </a:prstGeom>
          <a:ln>
            <a:headEnd type="none"/>
            <a:tailEnd type="none"/>
          </a:ln>
        </p:spPr>
      </p:pic>
      <p:sp>
        <p:nvSpPr>
          <p:cNvPr id="25" name="TextBox 25"/>
          <p:cNvSpPr txBox="1"/>
          <p:nvPr/>
        </p:nvSpPr>
        <p:spPr>
          <a:xfrm>
            <a:off x="8300451" y="5311379"/>
            <a:ext cx="3431267" cy="353318"/>
          </a:xfrm>
          <a:prstGeom prst="rect">
            <a:avLst/>
          </a:prstGeom>
          <a:ln>
            <a:headEnd type="none"/>
            <a:tailEnd type="none"/>
          </a:ln>
        </p:spPr>
        <p:txBody>
          <a:bodyPr vert="horz" wrap="square" lIns="0" tIns="0" rIns="0" bIns="0" rtlCol="0" anchor="t" anchorCtr="0"/>
          <a:lstStyle/>
          <a:p>
            <a:pPr algn="l">
              <a:defRPr/>
            </a:pPr>
            <a:r>
              <a:rPr lang="en-US" sz="720" b="0" i="0" strike="noStrike">
                <a:solidFill>
                  <a:srgbClr val="1A1C20">
                    <a:alpha val="100000"/>
                  </a:srgbClr>
                </a:solidFill>
                <a:latin typeface="FZYaYiHei GB18030L2 R" panose="02000500000000000000" charset="-122"/>
                <a:ea typeface="FZYaYiHei GB18030L2 R" panose="02000500000000000000" charset="-122"/>
                <a:cs typeface="FZYaYiHei GB18030L2 R" panose="02000500000000000000" charset="-122"/>
              </a:rPr>
              <a:t>Compatible with 3–3.5-ton forklifts.</a:t>
            </a:r>
            <a:endParaRPr lang="en-US" sz="1100"/>
          </a:p>
          <a:p>
            <a:pPr algn="l"/>
            <a:r>
              <a:rPr sz="720" b="0" i="0" strike="noStrike">
                <a:solidFill>
                  <a:srgbClr val="1A1C20">
                    <a:alpha val="100000"/>
                  </a:srgbClr>
                </a:solidFill>
                <a:latin typeface="FZYaYiHei GB18030L2 R" panose="02000500000000000000" charset="-122"/>
                <a:ea typeface="FZYaYiHei GB18030L2 R" panose="02000500000000000000" charset="-122"/>
                <a:cs typeface="FZYaYiHei GB18030L2 R" panose="02000500000000000000" charset="-122"/>
              </a:rPr>
              <a:t>ton-class vehicle</a:t>
            </a:r>
            <a:endParaRPr sz="720" b="0" i="0" strike="noStrike">
              <a:solidFill>
                <a:srgbClr val="1A1C20">
                  <a:alpha val="100000"/>
                </a:srgbClr>
              </a:solidFill>
              <a:latin typeface="FZYaYiHei GB18030L2 R" panose="02000500000000000000" charset="-122"/>
              <a:ea typeface="FZYaYiHei GB18030L2 R" panose="02000500000000000000" charset="-122"/>
              <a:cs typeface="FZYaYiHei GB18030L2 R" panose="02000500000000000000" charset="-122"/>
            </a:endParaRPr>
          </a:p>
        </p:txBody>
      </p:sp>
      <p:sp>
        <p:nvSpPr>
          <p:cNvPr id="26" name="TextBox 26"/>
          <p:cNvSpPr txBox="1"/>
          <p:nvPr/>
        </p:nvSpPr>
        <p:spPr>
          <a:xfrm>
            <a:off x="8300451" y="5808464"/>
            <a:ext cx="3231293" cy="353318"/>
          </a:xfrm>
          <a:prstGeom prst="rect">
            <a:avLst/>
          </a:prstGeom>
          <a:ln>
            <a:headEnd type="none"/>
            <a:tailEnd type="none"/>
          </a:ln>
        </p:spPr>
        <p:txBody>
          <a:bodyPr vert="horz" wrap="square" lIns="0" tIns="0" rIns="0" bIns="0" rtlCol="0" anchor="t" anchorCtr="0"/>
          <a:lstStyle/>
          <a:p>
            <a:pPr algn="l">
              <a:defRPr/>
            </a:pPr>
            <a:r>
              <a:rPr lang="en-US" sz="720" b="0" i="0" strike="noStrike">
                <a:solidFill>
                  <a:srgbClr val="1A1C20">
                    <a:alpha val="100000"/>
                  </a:srgbClr>
                </a:solidFill>
                <a:latin typeface="FZYaYiHei GB18030L2 R" panose="02000500000000000000" charset="-122"/>
                <a:ea typeface="FZYaYiHei GB18030L2 R" panose="02000500000000000000" charset="-122"/>
                <a:cs typeface="FZYaYiHei GB18030L2 R" panose="02000500000000000000" charset="-122"/>
              </a:rPr>
              <a:t>Two options: steel belt or separate carcass, fits 18x7-8.</a:t>
            </a:r>
            <a:endParaRPr lang="en-US" sz="1100"/>
          </a:p>
          <a:p>
            <a:pPr algn="l"/>
            <a:r>
              <a:rPr sz="720" b="0" i="0" strike="noStrike">
                <a:solidFill>
                  <a:srgbClr val="1A1C20">
                    <a:alpha val="100000"/>
                  </a:srgbClr>
                </a:solidFill>
                <a:latin typeface="FZYaYiHei GB18030L2 R" panose="02000500000000000000" charset="-122"/>
                <a:ea typeface="FZYaYiHei GB18030L2 R" panose="02000500000000000000" charset="-122"/>
                <a:cs typeface="FZYaYiHei GB18030L2 R" panose="02000500000000000000" charset="-122"/>
              </a:rPr>
              <a:t>Custom specs</a:t>
            </a:r>
            <a:endParaRPr sz="720" b="0" i="0" strike="noStrike">
              <a:solidFill>
                <a:srgbClr val="1A1C20">
                  <a:alpha val="100000"/>
                </a:srgbClr>
              </a:solidFill>
              <a:latin typeface="FZYaYiHei GB18030L2 R" panose="02000500000000000000" charset="-122"/>
              <a:ea typeface="FZYaYiHei GB18030L2 R" panose="02000500000000000000" charset="-122"/>
              <a:cs typeface="FZYaYiHei GB18030L2 R" panose="02000500000000000000"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F7F8FA">
              <a:alpha val="100000"/>
            </a:srgbClr>
          </a:solidFill>
          <a:ln>
            <a:headEnd type="none"/>
            <a:tailEnd type="none"/>
          </a:ln>
        </p:spPr>
      </p:sp>
      <p:sp>
        <p:nvSpPr>
          <p:cNvPr id="3" name="TextBox 3"/>
          <p:cNvSpPr txBox="1"/>
          <p:nvPr/>
        </p:nvSpPr>
        <p:spPr>
          <a:xfrm>
            <a:off x="457086" y="476250"/>
            <a:ext cx="11274781" cy="133350"/>
          </a:xfrm>
          <a:prstGeom prst="rect">
            <a:avLst/>
          </a:prstGeom>
          <a:ln>
            <a:headEnd type="none"/>
            <a:tailEnd type="none"/>
          </a:ln>
        </p:spPr>
        <p:txBody>
          <a:bodyPr vert="horz" wrap="none" lIns="0" tIns="0" rIns="0" bIns="0" rtlCol="0" anchor="t" anchorCtr="0"/>
          <a:lstStyle/>
          <a:p>
            <a:pPr algn="l">
              <a:defRPr/>
            </a:pPr>
            <a:r>
              <a:rPr lang="en-US" sz="900" b="0" i="0" strike="noStrike">
                <a:solidFill>
                  <a:srgbClr val="1A1C20">
                    <a:alpha val="60000"/>
                  </a:srgbClr>
                </a:solidFill>
                <a:latin typeface="Alibaba PuHuiTi 3.0 55 Regular"/>
                <a:ea typeface="Alibaba PuHuiTi 3.0 55 Regular"/>
                <a:cs typeface="Alibaba PuHuiTi 3.0 55 Regular"/>
              </a:rPr>
              <a:t>Technical Specifications</a:t>
            </a:r>
            <a:endParaRPr lang="en-US" sz="1100"/>
          </a:p>
        </p:txBody>
      </p:sp>
      <p:sp>
        <p:nvSpPr>
          <p:cNvPr id="4" name="TextBox 4"/>
          <p:cNvSpPr txBox="1"/>
          <p:nvPr/>
        </p:nvSpPr>
        <p:spPr>
          <a:xfrm>
            <a:off x="457086" y="762000"/>
            <a:ext cx="11274781" cy="419100"/>
          </a:xfrm>
          <a:prstGeom prst="rect">
            <a:avLst/>
          </a:prstGeom>
          <a:ln>
            <a:headEnd type="none"/>
            <a:tailEnd type="none"/>
          </a:ln>
        </p:spPr>
        <p:txBody>
          <a:bodyPr vert="horz" wrap="none" lIns="0" tIns="0" rIns="0" bIns="0" rtlCol="0" anchor="t" anchorCtr="0"/>
          <a:lstStyle/>
          <a:p>
            <a:pPr algn="l">
              <a:defRPr/>
            </a:pPr>
            <a:r>
              <a:rPr lang="en-US" sz="2400" b="1" i="0" strike="noStrike">
                <a:solidFill>
                  <a:srgbClr val="1A1C20">
                    <a:alpha val="100000"/>
                  </a:srgbClr>
                </a:solidFill>
                <a:latin typeface="Alibaba PuHuiTi 3.0 55 Regular"/>
                <a:ea typeface="Alibaba PuHuiTi 3.0 55 Regular"/>
                <a:cs typeface="Alibaba PuHuiTi 3.0 55 Regular"/>
              </a:rPr>
              <a:t>Main Product Technical Specifications</a:t>
            </a:r>
            <a:endParaRPr lang="en-US" sz="1100"/>
          </a:p>
        </p:txBody>
      </p:sp>
      <p:sp>
        <p:nvSpPr>
          <p:cNvPr id="5" name="TextBox 5"/>
          <p:cNvSpPr txBox="1"/>
          <p:nvPr/>
        </p:nvSpPr>
        <p:spPr>
          <a:xfrm>
            <a:off x="457086" y="1476375"/>
            <a:ext cx="11731866" cy="420886"/>
          </a:xfrm>
          <a:prstGeom prst="rect">
            <a:avLst/>
          </a:prstGeom>
          <a:ln>
            <a:headEnd type="none"/>
            <a:tailEnd type="none"/>
          </a:ln>
        </p:spPr>
        <p:txBody>
          <a:bodyPr vert="horz" wrap="square" lIns="0" tIns="0" rIns="0" bIns="0" rtlCol="0" anchor="t" anchorCtr="0"/>
          <a:lstStyle/>
          <a:p>
            <a:pPr algn="l">
              <a:defRPr/>
            </a:pPr>
            <a:r>
              <a:rPr lang="en-US" sz="96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homsunlift's solid tires match 650-10 and 28x9-15 specs for 3–3.5 ton forklifts, plus smaller sizes like 18x7-8 and special industrial needs, offering a full range.</a:t>
            </a:r>
            <a:endParaRPr lang="en-US" sz="1100"/>
          </a:p>
          <a:p>
            <a:pPr algn="l"/>
            <a:r>
              <a:rPr sz="96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Complete industrial tire range.</a:t>
            </a:r>
            <a:endParaRPr sz="96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endParaRPr>
          </a:p>
        </p:txBody>
      </p:sp>
      <p:sp>
        <p:nvSpPr>
          <p:cNvPr id="6" name="AutoShape 6"/>
          <p:cNvSpPr/>
          <p:nvPr/>
        </p:nvSpPr>
        <p:spPr>
          <a:xfrm>
            <a:off x="443396" y="2203848"/>
            <a:ext cx="123795" cy="123825"/>
          </a:xfrm>
          <a:custGeom>
            <a:avLst/>
            <a:gdLst/>
            <a:ahLst/>
            <a:cxnLst/>
            <a:rect l="l" t="t" r="r" b="b"/>
            <a:pathLst>
              <a:path w="9998" h="10000">
                <a:moveTo>
                  <a:pt x="1000" y="1111"/>
                </a:moveTo>
                <a:lnTo>
                  <a:pt x="1000" y="2778"/>
                </a:lnTo>
                <a:lnTo>
                  <a:pt x="8998" y="2778"/>
                </a:lnTo>
                <a:lnTo>
                  <a:pt x="8998" y="1111"/>
                </a:lnTo>
                <a:lnTo>
                  <a:pt x="1000" y="1111"/>
                </a:lnTo>
                <a:moveTo>
                  <a:pt x="3999" y="8889"/>
                </a:moveTo>
                <a:lnTo>
                  <a:pt x="5999" y="8889"/>
                </a:lnTo>
                <a:lnTo>
                  <a:pt x="5999" y="3889"/>
                </a:lnTo>
                <a:lnTo>
                  <a:pt x="3999" y="3889"/>
                </a:lnTo>
                <a:lnTo>
                  <a:pt x="3999" y="8889"/>
                </a:lnTo>
                <a:moveTo>
                  <a:pt x="6999" y="3889"/>
                </a:moveTo>
                <a:lnTo>
                  <a:pt x="6999" y="8889"/>
                </a:lnTo>
                <a:lnTo>
                  <a:pt x="8998" y="8889"/>
                </a:lnTo>
                <a:lnTo>
                  <a:pt x="8998" y="3889"/>
                </a:lnTo>
                <a:lnTo>
                  <a:pt x="6999" y="3889"/>
                </a:lnTo>
                <a:moveTo>
                  <a:pt x="1000" y="8889"/>
                </a:moveTo>
                <a:lnTo>
                  <a:pt x="2999" y="8889"/>
                </a:lnTo>
                <a:lnTo>
                  <a:pt x="2999" y="3889"/>
                </a:lnTo>
                <a:lnTo>
                  <a:pt x="1000" y="3889"/>
                </a:lnTo>
                <a:lnTo>
                  <a:pt x="1000" y="8889"/>
                </a:lnTo>
                <a:moveTo>
                  <a:pt x="500" y="0"/>
                </a:moveTo>
                <a:lnTo>
                  <a:pt x="9498" y="0"/>
                </a:lnTo>
                <a:cubicBezTo>
                  <a:pt x="9638" y="0"/>
                  <a:pt x="9756" y="53"/>
                  <a:pt x="9853" y="161"/>
                </a:cubicBezTo>
                <a:cubicBezTo>
                  <a:pt x="9949" y="268"/>
                  <a:pt x="9998" y="400"/>
                  <a:pt x="9998" y="556"/>
                </a:cubicBezTo>
                <a:lnTo>
                  <a:pt x="9998" y="9444"/>
                </a:lnTo>
                <a:cubicBezTo>
                  <a:pt x="9998" y="9600"/>
                  <a:pt x="9949" y="9731"/>
                  <a:pt x="9853" y="9839"/>
                </a:cubicBezTo>
                <a:cubicBezTo>
                  <a:pt x="9756" y="9946"/>
                  <a:pt x="9638" y="10000"/>
                  <a:pt x="9498" y="10000"/>
                </a:cubicBezTo>
                <a:lnTo>
                  <a:pt x="500" y="10000"/>
                </a:lnTo>
                <a:cubicBezTo>
                  <a:pt x="360" y="10000"/>
                  <a:pt x="241" y="9946"/>
                  <a:pt x="145" y="9839"/>
                </a:cubicBezTo>
                <a:cubicBezTo>
                  <a:pt x="48" y="9731"/>
                  <a:pt x="0" y="9600"/>
                  <a:pt x="0" y="9444"/>
                </a:cubicBezTo>
                <a:lnTo>
                  <a:pt x="0" y="556"/>
                </a:lnTo>
                <a:cubicBezTo>
                  <a:pt x="0" y="400"/>
                  <a:pt x="48" y="268"/>
                  <a:pt x="145" y="161"/>
                </a:cubicBezTo>
                <a:cubicBezTo>
                  <a:pt x="241" y="53"/>
                  <a:pt x="360" y="0"/>
                  <a:pt x="500" y="0"/>
                </a:cubicBezTo>
              </a:path>
            </a:pathLst>
          </a:custGeom>
          <a:solidFill>
            <a:srgbClr val="1A1C20">
              <a:alpha val="100000"/>
            </a:srgbClr>
          </a:solidFill>
          <a:ln>
            <a:headEnd type="none"/>
            <a:tailEnd type="none"/>
          </a:ln>
        </p:spPr>
      </p:sp>
      <p:sp>
        <p:nvSpPr>
          <p:cNvPr id="7" name="TextBox 7"/>
          <p:cNvSpPr txBox="1"/>
          <p:nvPr/>
        </p:nvSpPr>
        <p:spPr>
          <a:xfrm>
            <a:off x="610638" y="2194321"/>
            <a:ext cx="11121229" cy="142875"/>
          </a:xfrm>
          <a:prstGeom prst="rect">
            <a:avLst/>
          </a:prstGeom>
          <a:ln>
            <a:headEnd type="none"/>
            <a:tailEnd type="none"/>
          </a:ln>
        </p:spPr>
        <p:txBody>
          <a:bodyPr vert="horz" wrap="none" lIns="0" tIns="0" rIns="0" bIns="0" rtlCol="0" anchor="t" anchorCtr="0"/>
          <a:lstStyle/>
          <a:p>
            <a:pPr algn="l">
              <a:defRPr/>
            </a:pPr>
            <a:r>
              <a:rPr lang="en-US" sz="720" b="1" i="0" strike="noStrike">
                <a:solidFill>
                  <a:srgbClr val="1A1C20">
                    <a:alpha val="70196"/>
                  </a:srgbClr>
                </a:solidFill>
                <a:latin typeface="Alibaba PuHuiTi 3.0 55 Regular"/>
                <a:ea typeface="Alibaba PuHuiTi 3.0 55 Regular"/>
                <a:cs typeface="Alibaba PuHuiTi 3.0 55 Regular"/>
              </a:rPr>
              <a:t>Dinggu Forklift Tire Specs</a:t>
            </a:r>
            <a:endParaRPr lang="en-US" sz="1100"/>
          </a:p>
        </p:txBody>
      </p:sp>
      <p:graphicFrame>
        <p:nvGraphicFramePr>
          <p:cNvPr id="8" name="Table 8"/>
          <p:cNvGraphicFramePr>
            <a:graphicFrameLocks noGrp="1"/>
          </p:cNvGraphicFramePr>
          <p:nvPr/>
        </p:nvGraphicFramePr>
        <p:xfrm>
          <a:off x="457086" y="2475310"/>
          <a:ext cx="11274781" cy="2200275"/>
        </p:xfrm>
        <a:graphic>
          <a:graphicData uri="http://schemas.openxmlformats.org/drawingml/2006/table">
            <a:tbl>
              <a:tblPr/>
              <a:tblGrid>
                <a:gridCol w="2336800"/>
                <a:gridCol w="1727200"/>
                <a:gridCol w="1778000"/>
                <a:gridCol w="1727200"/>
                <a:gridCol w="3670300"/>
              </a:tblGrid>
              <a:tr h="431800">
                <a:tc>
                  <a:txBody>
                    <a:bodyPr rot="0" wrap="square"/>
                    <a:p>
                      <a:pPr algn="ctr">
                        <a:defRPr sz="1100" b="1" i="0" strike="noStrike">
                          <a:solidFill>
                            <a:srgbClr val="1A1C20">
                              <a:alpha val="100000"/>
                            </a:srgbClr>
                          </a:solidFill>
                          <a:latin typeface="&quot;Alibaba PuHuiTi 3.0 55 Regular&quot;, sans-serif"/>
                          <a:ea typeface="&quot;Alibaba PuHuiTi 3.0 55 Regular&quot;, sans-serif"/>
                          <a:cs typeface="&quot;Alibaba PuHuiTi 3.0 55 Regular&quot;, sans-serif"/>
                        </a:defRPr>
                      </a:pPr>
                      <a:r>
                        <a:rPr sz="880" b="1" i="0" strike="noStrike">
                          <a:solidFill>
                            <a:srgbClr val="1A1C20">
                              <a:alpha val="100000"/>
                            </a:srgbClr>
                          </a:solidFill>
                          <a:latin typeface="&quot;Alibaba PuHuiTi 3.0 55 Regular&quot;, sans-serif"/>
                          <a:ea typeface="&quot;Alibaba PuHuiTi 3.0 55 Regular&quot;, sans-serif"/>
                          <a:cs typeface="&quot;Alibaba PuHuiTi 3.0 55 Regular&quot;, sans-serif"/>
                        </a:rPr>
                        <a:t>Model Spec</a:t>
                      </a:r>
                      <a:endParaRPr sz="880" b="1" i="0" strike="noStrike">
                        <a:solidFill>
                          <a:srgbClr val="1A1C20">
                            <a:alpha val="100000"/>
                          </a:srgbClr>
                        </a:solidFill>
                        <a:latin typeface="&quot;Alibaba PuHuiTi 3.0 55 Regular&quot;, sans-serif"/>
                        <a:ea typeface="&quot;Alibaba PuHuiTi 3.0 55 Regular&quot;, sans-serif"/>
                        <a:cs typeface="&quot;Alibaba PuHuiTi 3.0 55 Regular&quot;, sans-serif"/>
                      </a:endParaRPr>
                    </a:p>
                  </a:txBody>
                  <a:tcPr marL="152400" marR="152400" marT="114300" marB="114300" vert="horz" anchor="ctr" anchorCtr="1">
                    <a:lnL w="12700">
                      <a:solidFill>
                        <a:srgbClr val="C5C7CA">
                          <a:alpha val="100000"/>
                        </a:srgbClr>
                      </a:solidFill>
                    </a:lnL>
                    <a:lnR w="12700">
                      <a:solidFill>
                        <a:srgbClr val="C5C7CA">
                          <a:alpha val="100000"/>
                        </a:srgbClr>
                      </a:solidFill>
                    </a:lnR>
                    <a:lnT w="12700">
                      <a:solidFill>
                        <a:srgbClr val="C5C7CA">
                          <a:alpha val="100000"/>
                        </a:srgbClr>
                      </a:solidFill>
                    </a:lnT>
                    <a:lnB w="12700">
                      <a:solidFill>
                        <a:srgbClr val="C5C7CA">
                          <a:alpha val="100000"/>
                        </a:srgbClr>
                      </a:solidFill>
                    </a:lnB>
                    <a:solidFill>
                      <a:srgbClr val="E8E9EB">
                        <a:alpha val="100000"/>
                      </a:srgbClr>
                    </a:solidFill>
                  </a:tcPr>
                </a:tc>
                <a:tc>
                  <a:txBody>
                    <a:bodyPr rot="0" wrap="square"/>
                    <a:p>
                      <a:pPr algn="ctr">
                        <a:defRPr sz="1100" b="1" i="0" strike="noStrike">
                          <a:solidFill>
                            <a:srgbClr val="1A1C20">
                              <a:alpha val="100000"/>
                            </a:srgbClr>
                          </a:solidFill>
                          <a:latin typeface="&quot;Alibaba PuHuiTi 3.0 55 Regular&quot;, sans-serif"/>
                          <a:ea typeface="&quot;Alibaba PuHuiTi 3.0 55 Regular&quot;, sans-serif"/>
                          <a:cs typeface="&quot;Alibaba PuHuiTi 3.0 55 Regular&quot;, sans-serif"/>
                        </a:defRPr>
                      </a:pPr>
                      <a:r>
                        <a:rPr sz="880" b="1" i="0" strike="noStrike">
                          <a:solidFill>
                            <a:srgbClr val="1A1C20">
                              <a:alpha val="100000"/>
                            </a:srgbClr>
                          </a:solidFill>
                          <a:latin typeface="&quot;Alibaba PuHuiTi 3.0 55 Regular&quot;, sans-serif"/>
                          <a:ea typeface="&quot;Alibaba PuHuiTi 3.0 55 Regular&quot;, sans-serif"/>
                          <a:cs typeface="&quot;Alibaba PuHuiTi 3.0 55 Regular&quot;, sans-serif"/>
                        </a:rPr>
                        <a:t>Rim size</a:t>
                      </a:r>
                      <a:endParaRPr sz="880" b="1" i="0" strike="noStrike">
                        <a:solidFill>
                          <a:srgbClr val="1A1C20">
                            <a:alpha val="100000"/>
                          </a:srgbClr>
                        </a:solidFill>
                        <a:latin typeface="&quot;Alibaba PuHuiTi 3.0 55 Regular&quot;, sans-serif"/>
                        <a:ea typeface="&quot;Alibaba PuHuiTi 3.0 55 Regular&quot;, sans-serif"/>
                        <a:cs typeface="&quot;Alibaba PuHuiTi 3.0 55 Regular&quot;, sans-serif"/>
                      </a:endParaRPr>
                    </a:p>
                  </a:txBody>
                  <a:tcPr marL="152400" marR="152400" marT="114300" marB="114300" vert="horz" anchor="ctr" anchorCtr="1">
                    <a:lnL w="12700">
                      <a:solidFill>
                        <a:srgbClr val="C5C7CA">
                          <a:alpha val="100000"/>
                        </a:srgbClr>
                      </a:solidFill>
                    </a:lnL>
                    <a:lnR w="12700">
                      <a:solidFill>
                        <a:srgbClr val="C5C7CA">
                          <a:alpha val="100000"/>
                        </a:srgbClr>
                      </a:solidFill>
                    </a:lnR>
                    <a:lnT w="12700">
                      <a:solidFill>
                        <a:srgbClr val="C5C7CA">
                          <a:alpha val="100000"/>
                        </a:srgbClr>
                      </a:solidFill>
                    </a:lnT>
                    <a:lnB w="12700">
                      <a:solidFill>
                        <a:srgbClr val="C5C7CA">
                          <a:alpha val="100000"/>
                        </a:srgbClr>
                      </a:solidFill>
                    </a:lnB>
                    <a:solidFill>
                      <a:srgbClr val="E8E9EB">
                        <a:alpha val="100000"/>
                      </a:srgbClr>
                    </a:solidFill>
                  </a:tcPr>
                </a:tc>
                <a:tc>
                  <a:txBody>
                    <a:bodyPr rot="0" wrap="square"/>
                    <a:p>
                      <a:pPr algn="ctr">
                        <a:defRPr sz="1100" b="1" i="0" strike="noStrike">
                          <a:solidFill>
                            <a:srgbClr val="1A1C20">
                              <a:alpha val="100000"/>
                            </a:srgbClr>
                          </a:solidFill>
                          <a:latin typeface="&quot;Alibaba PuHuiTi 3.0 55 Regular&quot;, sans-serif"/>
                          <a:ea typeface="&quot;Alibaba PuHuiTi 3.0 55 Regular&quot;, sans-serif"/>
                          <a:cs typeface="&quot;Alibaba PuHuiTi 3.0 55 Regular&quot;, sans-serif"/>
                        </a:defRPr>
                      </a:pPr>
                      <a:r>
                        <a:rPr sz="880" b="1" i="0" strike="noStrike">
                          <a:solidFill>
                            <a:srgbClr val="1A1C20">
                              <a:alpha val="100000"/>
                            </a:srgbClr>
                          </a:solidFill>
                          <a:latin typeface="&quot;Alibaba PuHuiTi 3.0 55 Regular&quot;, sans-serif"/>
                          <a:ea typeface="&quot;Alibaba PuHuiTi 3.0 55 Regular&quot;, sans-serif"/>
                          <a:cs typeface="&quot;Alibaba PuHuiTi 3.0 55 Regular&quot;, sans-serif"/>
                        </a:rPr>
                        <a:t>Level carry</a:t>
                      </a:r>
                      <a:endParaRPr sz="880" b="1" i="0" strike="noStrike">
                        <a:solidFill>
                          <a:srgbClr val="1A1C20">
                            <a:alpha val="100000"/>
                          </a:srgbClr>
                        </a:solidFill>
                        <a:latin typeface="&quot;Alibaba PuHuiTi 3.0 55 Regular&quot;, sans-serif"/>
                        <a:ea typeface="&quot;Alibaba PuHuiTi 3.0 55 Regular&quot;, sans-serif"/>
                        <a:cs typeface="&quot;Alibaba PuHuiTi 3.0 55 Regular&quot;, sans-serif"/>
                      </a:endParaRPr>
                    </a:p>
                  </a:txBody>
                  <a:tcPr marL="152400" marR="152400" marT="114300" marB="114300" vert="horz" anchor="ctr" anchorCtr="1">
                    <a:lnL w="12700">
                      <a:solidFill>
                        <a:srgbClr val="C5C7CA">
                          <a:alpha val="100000"/>
                        </a:srgbClr>
                      </a:solidFill>
                    </a:lnL>
                    <a:lnR w="12700">
                      <a:solidFill>
                        <a:srgbClr val="C5C7CA">
                          <a:alpha val="100000"/>
                        </a:srgbClr>
                      </a:solidFill>
                    </a:lnR>
                    <a:lnT w="12700">
                      <a:solidFill>
                        <a:srgbClr val="C5C7CA">
                          <a:alpha val="100000"/>
                        </a:srgbClr>
                      </a:solidFill>
                    </a:lnT>
                    <a:lnB w="12700">
                      <a:solidFill>
                        <a:srgbClr val="C5C7CA">
                          <a:alpha val="100000"/>
                        </a:srgbClr>
                      </a:solidFill>
                    </a:lnB>
                    <a:solidFill>
                      <a:srgbClr val="E8E9EB">
                        <a:alpha val="100000"/>
                      </a:srgbClr>
                    </a:solidFill>
                  </a:tcPr>
                </a:tc>
                <a:tc>
                  <a:txBody>
                    <a:bodyPr rot="0" wrap="square"/>
                    <a:p>
                      <a:pPr algn="ctr">
                        <a:defRPr sz="1100" b="1" i="0" strike="noStrike">
                          <a:solidFill>
                            <a:srgbClr val="1A1C20">
                              <a:alpha val="100000"/>
                            </a:srgbClr>
                          </a:solidFill>
                          <a:latin typeface="&quot;Alibaba PuHuiTi 3.0 55 Regular&quot;, sans-serif"/>
                          <a:ea typeface="&quot;Alibaba PuHuiTi 3.0 55 Regular&quot;, sans-serif"/>
                          <a:cs typeface="&quot;Alibaba PuHuiTi 3.0 55 Regular&quot;, sans-serif"/>
                        </a:defRPr>
                      </a:pPr>
                      <a:r>
                        <a:rPr sz="880" b="1" i="0" strike="noStrike">
                          <a:solidFill>
                            <a:srgbClr val="1A1C20">
                              <a:alpha val="100000"/>
                            </a:srgbClr>
                          </a:solidFill>
                          <a:latin typeface="&quot;Alibaba PuHuiTi 3.0 55 Regular&quot;, sans-serif"/>
                          <a:ea typeface="&quot;Alibaba PuHuiTi 3.0 55 Regular&quot;, sans-serif"/>
                          <a:cs typeface="&quot;Alibaba PuHuiTi 3.0 55 Regular&quot;, sans-serif"/>
                        </a:rPr>
                        <a:t>Global</a:t>
                      </a:r>
                      <a:endParaRPr sz="880" b="1" i="0" strike="noStrike">
                        <a:solidFill>
                          <a:srgbClr val="1A1C20">
                            <a:alpha val="100000"/>
                          </a:srgbClr>
                        </a:solidFill>
                        <a:latin typeface="&quot;Alibaba PuHuiTi 3.0 55 Regular&quot;, sans-serif"/>
                        <a:ea typeface="&quot;Alibaba PuHuiTi 3.0 55 Regular&quot;, sans-serif"/>
                        <a:cs typeface="&quot;Alibaba PuHuiTi 3.0 55 Regular&quot;, sans-serif"/>
                      </a:endParaRPr>
                    </a:p>
                  </a:txBody>
                  <a:tcPr marL="152400" marR="152400" marT="114300" marB="114300" vert="horz" anchor="ctr" anchorCtr="1">
                    <a:lnL w="12700">
                      <a:solidFill>
                        <a:srgbClr val="C5C7CA">
                          <a:alpha val="100000"/>
                        </a:srgbClr>
                      </a:solidFill>
                    </a:lnL>
                    <a:lnR w="12700">
                      <a:solidFill>
                        <a:srgbClr val="C5C7CA">
                          <a:alpha val="100000"/>
                        </a:srgbClr>
                      </a:solidFill>
                    </a:lnR>
                    <a:lnT w="12700">
                      <a:solidFill>
                        <a:srgbClr val="C5C7CA">
                          <a:alpha val="100000"/>
                        </a:srgbClr>
                      </a:solidFill>
                    </a:lnT>
                    <a:lnB w="12700">
                      <a:solidFill>
                        <a:srgbClr val="C5C7CA">
                          <a:alpha val="100000"/>
                        </a:srgbClr>
                      </a:solidFill>
                    </a:lnB>
                    <a:solidFill>
                      <a:srgbClr val="E8E9EB">
                        <a:alpha val="100000"/>
                      </a:srgbClr>
                    </a:solidFill>
                  </a:tcPr>
                </a:tc>
                <a:tc>
                  <a:txBody>
                    <a:bodyPr rot="0" wrap="square"/>
                    <a:p>
                      <a:pPr algn="l">
                        <a:defRPr sz="1100" b="1" i="0" strike="noStrike">
                          <a:solidFill>
                            <a:srgbClr val="1A1C20">
                              <a:alpha val="100000"/>
                            </a:srgbClr>
                          </a:solidFill>
                          <a:latin typeface="&quot;Alibaba PuHuiTi 3.0 55 Regular&quot;, sans-serif"/>
                          <a:ea typeface="&quot;Alibaba PuHuiTi 3.0 55 Regular&quot;, sans-serif"/>
                          <a:cs typeface="&quot;Alibaba PuHuiTi 3.0 55 Regular&quot;, sans-serif"/>
                        </a:defRPr>
                      </a:pPr>
                      <a:r>
                        <a:rPr sz="880" b="1" i="0" strike="noStrike">
                          <a:solidFill>
                            <a:srgbClr val="1A1C20">
                              <a:alpha val="100000"/>
                            </a:srgbClr>
                          </a:solidFill>
                          <a:latin typeface="&quot;Alibaba PuHuiTi 3.0 55 Regular&quot;, sans-serif"/>
                          <a:ea typeface="&quot;Alibaba PuHuiTi 3.0 55 Regular&quot;, sans-serif"/>
                          <a:cs typeface="&quot;Alibaba PuHuiTi 3.0 55 Regular&quot;, sans-serif"/>
                        </a:rPr>
                        <a:t>Vehicles</a:t>
                      </a:r>
                      <a:endParaRPr sz="880" b="1" i="0" strike="noStrike">
                        <a:solidFill>
                          <a:srgbClr val="1A1C20">
                            <a:alpha val="100000"/>
                          </a:srgbClr>
                        </a:solidFill>
                        <a:latin typeface="&quot;Alibaba PuHuiTi 3.0 55 Regular&quot;, sans-serif"/>
                        <a:ea typeface="&quot;Alibaba PuHuiTi 3.0 55 Regular&quot;, sans-serif"/>
                        <a:cs typeface="&quot;Alibaba PuHuiTi 3.0 55 Regular&quot;, sans-serif"/>
                      </a:endParaRPr>
                    </a:p>
                  </a:txBody>
                  <a:tcPr marL="152400" marR="152400" marT="114300" marB="114300" vert="horz" anchor="ctr" anchorCtr="0">
                    <a:lnL w="12700">
                      <a:solidFill>
                        <a:srgbClr val="C5C7CA">
                          <a:alpha val="100000"/>
                        </a:srgbClr>
                      </a:solidFill>
                    </a:lnL>
                    <a:lnR w="12700">
                      <a:solidFill>
                        <a:srgbClr val="C5C7CA">
                          <a:alpha val="100000"/>
                        </a:srgbClr>
                      </a:solidFill>
                    </a:lnR>
                    <a:lnT w="12700">
                      <a:solidFill>
                        <a:srgbClr val="C5C7CA">
                          <a:alpha val="100000"/>
                        </a:srgbClr>
                      </a:solidFill>
                    </a:lnT>
                    <a:lnB w="12700">
                      <a:solidFill>
                        <a:srgbClr val="C5C7CA">
                          <a:alpha val="100000"/>
                        </a:srgbClr>
                      </a:solidFill>
                    </a:lnB>
                    <a:solidFill>
                      <a:srgbClr val="E8E9EB">
                        <a:alpha val="100000"/>
                      </a:srgbClr>
                    </a:solidFill>
                  </a:tcPr>
                </a:tc>
              </a:tr>
              <a:tr h="431800">
                <a:tc>
                  <a:txBody>
                    <a:bodyPr rot="0" wrap="square"/>
                    <a:p>
                      <a:pPr algn="ctr">
                        <a:defRPr sz="1100" b="1" i="0" strike="noStrike">
                          <a:solidFill>
                            <a:srgbClr val="1A1C20">
                              <a:alpha val="100000"/>
                            </a:srgbClr>
                          </a:solidFill>
                          <a:latin typeface="&quot;FZYaYiHei GB18030L2 R&quot;, sans-serif"/>
                          <a:ea typeface="&quot;FZYaYiHei GB18030L2 R&quot;, sans-serif"/>
                          <a:cs typeface="&quot;FZYaYiHei GB18030L2 R&quot;, sans-serif"/>
                        </a:defRPr>
                      </a:pPr>
                      <a:r>
                        <a:rPr sz="880" b="1" i="0" strike="noStrike">
                          <a:solidFill>
                            <a:srgbClr val="1A1C20">
                              <a:alpha val="100000"/>
                            </a:srgbClr>
                          </a:solidFill>
                          <a:latin typeface="&quot;FZYaYiHei GB18030L2 R&quot;, sans-serif"/>
                          <a:ea typeface="&quot;FZYaYiHei GB18030L2 R&quot;, sans-serif"/>
                          <a:cs typeface="&quot;FZYaYiHei GB18030L2 R&quot;, sans-serif"/>
                        </a:rPr>
                        <a:t>650-10</a:t>
                      </a:r>
                      <a:endParaRPr sz="880" b="1" i="0" strike="noStrike">
                        <a:solidFill>
                          <a:srgbClr val="1A1C20">
                            <a:alpha val="100000"/>
                          </a:srgbClr>
                        </a:solidFill>
                        <a:latin typeface="&quot;FZYaYiHei GB18030L2 R&quot;, sans-serif"/>
                        <a:ea typeface="&quot;FZYaYiHei GB18030L2 R&quot;, sans-serif"/>
                        <a:cs typeface="&quot;FZYaYiHei GB18030L2 R&quot;, sans-serif"/>
                      </a:endParaRPr>
                    </a:p>
                  </a:txBody>
                  <a:tcPr marL="152400" marR="152400" marT="114300" marB="114300" vert="horz" anchor="ctr" anchorCtr="1">
                    <a:lnL w="12700">
                      <a:solidFill>
                        <a:srgbClr val="C5C7CA">
                          <a:alpha val="100000"/>
                        </a:srgbClr>
                      </a:solidFill>
                    </a:lnL>
                    <a:lnR w="12700">
                      <a:solidFill>
                        <a:srgbClr val="C5C7CA">
                          <a:alpha val="100000"/>
                        </a:srgbClr>
                      </a:solidFill>
                    </a:lnR>
                    <a:lnT w="12700">
                      <a:solidFill>
                        <a:srgbClr val="C5C7CA">
                          <a:alpha val="100000"/>
                        </a:srgbClr>
                      </a:solidFill>
                    </a:lnT>
                    <a:lnB w="12700">
                      <a:solidFill>
                        <a:srgbClr val="C5C7CA">
                          <a:alpha val="100000"/>
                        </a:srgbClr>
                      </a:solidFill>
                    </a:lnB>
                  </a:tcPr>
                </a:tc>
                <a:tc>
                  <a:txBody>
                    <a:bodyPr rot="0" wrap="square"/>
                    <a:p>
                      <a:pPr algn="ctr">
                        <a:defRPr sz="1100" b="0" i="0" strike="noStrike">
                          <a:solidFill>
                            <a:srgbClr val="1A1C20">
                              <a:alpha val="100000"/>
                            </a:srgbClr>
                          </a:solidFill>
                          <a:latin typeface="&quot;FZYaYiHei GB18030L2 R&quot;, sans-serif"/>
                          <a:ea typeface="&quot;FZYaYiHei GB18030L2 R&quot;, sans-serif"/>
                          <a:cs typeface="&quot;FZYaYiHei GB18030L2 R&quot;, sans-serif"/>
                        </a:defRPr>
                      </a:pPr>
                      <a:r>
                        <a:rPr sz="880" b="0" i="0" strike="noStrike">
                          <a:solidFill>
                            <a:srgbClr val="1A1C20">
                              <a:alpha val="100000"/>
                            </a:srgbClr>
                          </a:solidFill>
                          <a:latin typeface="&quot;FZYaYiHei GB18030L2 R&quot;, sans-serif"/>
                          <a:ea typeface="&quot;FZYaYiHei GB18030L2 R&quot;, sans-serif"/>
                          <a:cs typeface="&quot;FZYaYiHei GB18030L2 R&quot;, sans-serif"/>
                        </a:rPr>
                        <a:t>6.00</a:t>
                      </a:r>
                      <a:endParaRPr sz="880" b="0" i="0" strike="noStrike">
                        <a:solidFill>
                          <a:srgbClr val="1A1C20">
                            <a:alpha val="100000"/>
                          </a:srgbClr>
                        </a:solidFill>
                        <a:latin typeface="&quot;FZYaYiHei GB18030L2 R&quot;, sans-serif"/>
                        <a:ea typeface="&quot;FZYaYiHei GB18030L2 R&quot;, sans-serif"/>
                        <a:cs typeface="&quot;FZYaYiHei GB18030L2 R&quot;, sans-serif"/>
                      </a:endParaRPr>
                    </a:p>
                  </a:txBody>
                  <a:tcPr marL="152400" marR="152400" marT="114300" marB="114300" vert="horz" anchor="ctr" anchorCtr="1">
                    <a:lnL w="12700">
                      <a:solidFill>
                        <a:srgbClr val="C5C7CA">
                          <a:alpha val="100000"/>
                        </a:srgbClr>
                      </a:solidFill>
                    </a:lnL>
                    <a:lnR w="12700">
                      <a:solidFill>
                        <a:srgbClr val="C5C7CA">
                          <a:alpha val="100000"/>
                        </a:srgbClr>
                      </a:solidFill>
                    </a:lnR>
                    <a:lnT w="12700">
                      <a:solidFill>
                        <a:srgbClr val="C5C7CA">
                          <a:alpha val="100000"/>
                        </a:srgbClr>
                      </a:solidFill>
                    </a:lnT>
                    <a:lnB w="12700">
                      <a:solidFill>
                        <a:srgbClr val="C5C7CA">
                          <a:alpha val="100000"/>
                        </a:srgbClr>
                      </a:solidFill>
                    </a:lnB>
                  </a:tcPr>
                </a:tc>
                <a:tc>
                  <a:txBody>
                    <a:bodyPr rot="0" wrap="square"/>
                    <a:p>
                      <a:pPr algn="ctr">
                        <a:defRPr sz="1100" b="0" i="0" strike="noStrike">
                          <a:solidFill>
                            <a:srgbClr val="1A1C20">
                              <a:alpha val="100000"/>
                            </a:srgbClr>
                          </a:solidFill>
                          <a:latin typeface="&quot;FZYaYiHei GB18030L2 R&quot;, sans-serif"/>
                          <a:ea typeface="&quot;FZYaYiHei GB18030L2 R&quot;, sans-serif"/>
                          <a:cs typeface="&quot;FZYaYiHei GB18030L2 R&quot;, sans-serif"/>
                        </a:defRPr>
                      </a:pPr>
                      <a:r>
                        <a:rPr sz="880" b="0" i="0" strike="noStrike">
                          <a:solidFill>
                            <a:srgbClr val="1A1C20">
                              <a:alpha val="100000"/>
                            </a:srgbClr>
                          </a:solidFill>
                          <a:latin typeface="&quot;FZYaYiHei GB18030L2 R&quot;, sans-serif"/>
                          <a:ea typeface="&quot;FZYaYiHei GB18030L2 R&quot;, sans-serif"/>
                          <a:cs typeface="&quot;FZYaYiHei GB18030L2 R&quot;, sans-serif"/>
                        </a:rPr>
                        <a:t>3.0-3.5ton</a:t>
                      </a:r>
                      <a:endParaRPr sz="880" b="0" i="0" strike="noStrike">
                        <a:solidFill>
                          <a:srgbClr val="1A1C20">
                            <a:alpha val="100000"/>
                          </a:srgbClr>
                        </a:solidFill>
                        <a:latin typeface="&quot;FZYaYiHei GB18030L2 R&quot;, sans-serif"/>
                        <a:ea typeface="&quot;FZYaYiHei GB18030L2 R&quot;, sans-serif"/>
                        <a:cs typeface="&quot;FZYaYiHei GB18030L2 R&quot;, sans-serif"/>
                      </a:endParaRPr>
                    </a:p>
                  </a:txBody>
                  <a:tcPr marL="152400" marR="152400" marT="114300" marB="114300" vert="horz" anchor="ctr" anchorCtr="1">
                    <a:lnL w="12700">
                      <a:solidFill>
                        <a:srgbClr val="C5C7CA">
                          <a:alpha val="100000"/>
                        </a:srgbClr>
                      </a:solidFill>
                    </a:lnL>
                    <a:lnR w="12700">
                      <a:solidFill>
                        <a:srgbClr val="C5C7CA">
                          <a:alpha val="100000"/>
                        </a:srgbClr>
                      </a:solidFill>
                    </a:lnR>
                    <a:lnT w="12700">
                      <a:solidFill>
                        <a:srgbClr val="C5C7CA">
                          <a:alpha val="100000"/>
                        </a:srgbClr>
                      </a:solidFill>
                    </a:lnT>
                    <a:lnB w="12700">
                      <a:solidFill>
                        <a:srgbClr val="C5C7CA">
                          <a:alpha val="100000"/>
                        </a:srgbClr>
                      </a:solidFill>
                    </a:lnB>
                  </a:tcPr>
                </a:tc>
                <a:tc>
                  <a:txBody>
                    <a:bodyPr rot="0" wrap="square"/>
                    <a:p>
                      <a:pPr algn="ctr">
                        <a:defRPr sz="1100" b="0" i="0" strike="noStrike">
                          <a:solidFill>
                            <a:srgbClr val="1A1C20">
                              <a:alpha val="100000"/>
                            </a:srgbClr>
                          </a:solidFill>
                          <a:latin typeface="&quot;FZYaYiHei GB18030L2 R&quot;, sans-serif"/>
                          <a:ea typeface="&quot;FZYaYiHei GB18030L2 R&quot;, sans-serif"/>
                          <a:cs typeface="&quot;FZYaYiHei GB18030L2 R&quot;, sans-serif"/>
                        </a:defRPr>
                      </a:pPr>
                      <a:r>
                        <a:rPr sz="880" b="0" i="0" strike="noStrike">
                          <a:solidFill>
                            <a:srgbClr val="1A1C20">
                              <a:alpha val="100000"/>
                            </a:srgbClr>
                          </a:solidFill>
                          <a:latin typeface="&quot;FZYaYiHei GB18030L2 R&quot;, sans-serif"/>
                          <a:ea typeface="&quot;FZYaYiHei GB18030L2 R&quot;, sans-serif"/>
                          <a:cs typeface="&quot;FZYaYiHei GB18030L2 R&quot;, sans-serif"/>
                        </a:rPr>
                        <a:t>Rear wheel</a:t>
                      </a:r>
                      <a:endParaRPr sz="880" b="0" i="0" strike="noStrike">
                        <a:solidFill>
                          <a:srgbClr val="1A1C20">
                            <a:alpha val="100000"/>
                          </a:srgbClr>
                        </a:solidFill>
                        <a:latin typeface="&quot;FZYaYiHei GB18030L2 R&quot;, sans-serif"/>
                        <a:ea typeface="&quot;FZYaYiHei GB18030L2 R&quot;, sans-serif"/>
                        <a:cs typeface="&quot;FZYaYiHei GB18030L2 R&quot;, sans-serif"/>
                      </a:endParaRPr>
                    </a:p>
                  </a:txBody>
                  <a:tcPr marL="152400" marR="152400" marT="114300" marB="114300" vert="horz" anchor="ctr" anchorCtr="1">
                    <a:lnL w="12700">
                      <a:solidFill>
                        <a:srgbClr val="C5C7CA">
                          <a:alpha val="100000"/>
                        </a:srgbClr>
                      </a:solidFill>
                    </a:lnL>
                    <a:lnR w="12700">
                      <a:solidFill>
                        <a:srgbClr val="C5C7CA">
                          <a:alpha val="100000"/>
                        </a:srgbClr>
                      </a:solidFill>
                    </a:lnR>
                    <a:lnT w="12700">
                      <a:solidFill>
                        <a:srgbClr val="C5C7CA">
                          <a:alpha val="100000"/>
                        </a:srgbClr>
                      </a:solidFill>
                    </a:lnT>
                    <a:lnB w="12700">
                      <a:solidFill>
                        <a:srgbClr val="C5C7CA">
                          <a:alpha val="100000"/>
                        </a:srgbClr>
                      </a:solidFill>
                    </a:lnB>
                  </a:tcPr>
                </a:tc>
                <a:tc>
                  <a:txBody>
                    <a:bodyPr rot="0" wrap="square"/>
                    <a:p>
                      <a:pPr algn="l">
                        <a:defRPr sz="1100" b="0" i="0" strike="noStrike">
                          <a:solidFill>
                            <a:srgbClr val="1A1C20">
                              <a:alpha val="100000"/>
                            </a:srgbClr>
                          </a:solidFill>
                          <a:latin typeface="&quot;FZYaYiHei GB18030L2 R&quot;, sans-serif"/>
                          <a:ea typeface="&quot;FZYaYiHei GB18030L2 R&quot;, sans-serif"/>
                          <a:cs typeface="&quot;FZYaYiHei GB18030L2 R&quot;, sans-serif"/>
                        </a:defRPr>
                      </a:pPr>
                      <a:r>
                        <a:rPr sz="880" b="0" i="0" strike="noStrike">
                          <a:solidFill>
                            <a:srgbClr val="1A1C20">
                              <a:alpha val="100000"/>
                            </a:srgbClr>
                          </a:solidFill>
                          <a:latin typeface="&quot;FZYaYiHei GB18030L2 R&quot;, sans-serif"/>
                          <a:ea typeface="&quot;FZYaYiHei GB18030L2 R&quot;, sans-serif"/>
                          <a:cs typeface="&quot;FZYaYiHei GB18030L2 R&quot;, sans-serif"/>
                        </a:rPr>
                        <a:t>  3t/3.5t</a:t>
                      </a:r>
                      <a:endParaRPr sz="880" b="0" i="0" strike="noStrike">
                        <a:solidFill>
                          <a:srgbClr val="1A1C20">
                            <a:alpha val="100000"/>
                          </a:srgbClr>
                        </a:solidFill>
                        <a:latin typeface="&quot;FZYaYiHei GB18030L2 R&quot;, sans-serif"/>
                        <a:ea typeface="&quot;FZYaYiHei GB18030L2 R&quot;, sans-serif"/>
                        <a:cs typeface="&quot;FZYaYiHei GB18030L2 R&quot;, sans-serif"/>
                      </a:endParaRPr>
                    </a:p>
                  </a:txBody>
                  <a:tcPr marL="152400" marR="152400" marT="114300" marB="114300" vert="horz" anchor="ctr" anchorCtr="0">
                    <a:lnL w="12700">
                      <a:solidFill>
                        <a:srgbClr val="C5C7CA">
                          <a:alpha val="100000"/>
                        </a:srgbClr>
                      </a:solidFill>
                    </a:lnL>
                    <a:lnR w="12700">
                      <a:solidFill>
                        <a:srgbClr val="C5C7CA">
                          <a:alpha val="100000"/>
                        </a:srgbClr>
                      </a:solidFill>
                    </a:lnR>
                    <a:lnT w="12700">
                      <a:solidFill>
                        <a:srgbClr val="C5C7CA">
                          <a:alpha val="100000"/>
                        </a:srgbClr>
                      </a:solidFill>
                    </a:lnT>
                    <a:lnB w="12700">
                      <a:solidFill>
                        <a:srgbClr val="C5C7CA">
                          <a:alpha val="100000"/>
                        </a:srgbClr>
                      </a:solidFill>
                    </a:lnB>
                  </a:tcPr>
                </a:tc>
              </a:tr>
              <a:tr h="431800">
                <a:tc>
                  <a:txBody>
                    <a:bodyPr rot="0" wrap="square"/>
                    <a:p>
                      <a:pPr algn="ctr">
                        <a:defRPr sz="1100" b="1" i="0" strike="noStrike">
                          <a:solidFill>
                            <a:srgbClr val="1A1C20">
                              <a:alpha val="100000"/>
                            </a:srgbClr>
                          </a:solidFill>
                          <a:latin typeface="&quot;FZYaYiHei GB18030L2 R&quot;, sans-serif"/>
                          <a:ea typeface="&quot;FZYaYiHei GB18030L2 R&quot;, sans-serif"/>
                          <a:cs typeface="&quot;FZYaYiHei GB18030L2 R&quot;, sans-serif"/>
                        </a:defRPr>
                      </a:pPr>
                      <a:r>
                        <a:rPr sz="880" b="1" i="0" strike="noStrike">
                          <a:solidFill>
                            <a:srgbClr val="1A1C20">
                              <a:alpha val="100000"/>
                            </a:srgbClr>
                          </a:solidFill>
                          <a:latin typeface="&quot;FZYaYiHei GB18030L2 R&quot;, sans-serif"/>
                          <a:ea typeface="&quot;FZYaYiHei GB18030L2 R&quot;, sans-serif"/>
                          <a:cs typeface="&quot;FZYaYiHei GB18030L2 R&quot;, sans-serif"/>
                        </a:rPr>
                        <a:t>28x9-15</a:t>
                      </a:r>
                      <a:endParaRPr sz="880" b="1" i="0" strike="noStrike">
                        <a:solidFill>
                          <a:srgbClr val="1A1C20">
                            <a:alpha val="100000"/>
                          </a:srgbClr>
                        </a:solidFill>
                        <a:latin typeface="&quot;FZYaYiHei GB18030L2 R&quot;, sans-serif"/>
                        <a:ea typeface="&quot;FZYaYiHei GB18030L2 R&quot;, sans-serif"/>
                        <a:cs typeface="&quot;FZYaYiHei GB18030L2 R&quot;, sans-serif"/>
                      </a:endParaRPr>
                    </a:p>
                  </a:txBody>
                  <a:tcPr marL="152400" marR="152400" marT="114300" marB="114300" vert="horz" anchor="ctr" anchorCtr="1">
                    <a:lnL w="12700">
                      <a:solidFill>
                        <a:srgbClr val="C5C7CA">
                          <a:alpha val="100000"/>
                        </a:srgbClr>
                      </a:solidFill>
                    </a:lnL>
                    <a:lnR w="12700">
                      <a:solidFill>
                        <a:srgbClr val="C5C7CA">
                          <a:alpha val="100000"/>
                        </a:srgbClr>
                      </a:solidFill>
                    </a:lnR>
                    <a:lnT w="12700">
                      <a:solidFill>
                        <a:srgbClr val="C5C7CA">
                          <a:alpha val="100000"/>
                        </a:srgbClr>
                      </a:solidFill>
                    </a:lnT>
                    <a:lnB w="12700">
                      <a:solidFill>
                        <a:srgbClr val="C5C7CA">
                          <a:alpha val="100000"/>
                        </a:srgbClr>
                      </a:solidFill>
                    </a:lnB>
                    <a:solidFill>
                      <a:srgbClr val="E8E9EB">
                        <a:alpha val="50196"/>
                      </a:srgbClr>
                    </a:solidFill>
                  </a:tcPr>
                </a:tc>
                <a:tc>
                  <a:txBody>
                    <a:bodyPr rot="0" wrap="square"/>
                    <a:p>
                      <a:pPr algn="ctr">
                        <a:defRPr sz="1100" b="0" i="0" strike="noStrike">
                          <a:solidFill>
                            <a:srgbClr val="1A1C20">
                              <a:alpha val="100000"/>
                            </a:srgbClr>
                          </a:solidFill>
                          <a:latin typeface="&quot;FZYaYiHei GB18030L2 R&quot;, sans-serif"/>
                          <a:ea typeface="&quot;FZYaYiHei GB18030L2 R&quot;, sans-serif"/>
                          <a:cs typeface="&quot;FZYaYiHei GB18030L2 R&quot;, sans-serif"/>
                        </a:defRPr>
                      </a:pPr>
                      <a:r>
                        <a:rPr sz="880" b="0" i="0" strike="noStrike">
                          <a:solidFill>
                            <a:srgbClr val="1A1C20">
                              <a:alpha val="100000"/>
                            </a:srgbClr>
                          </a:solidFill>
                          <a:latin typeface="&quot;FZYaYiHei GB18030L2 R&quot;, sans-serif"/>
                          <a:ea typeface="&quot;FZYaYiHei GB18030L2 R&quot;, sans-serif"/>
                          <a:cs typeface="&quot;FZYaYiHei GB18030L2 R&quot;, sans-serif"/>
                        </a:rPr>
                        <a:t>7.00</a:t>
                      </a:r>
                      <a:endParaRPr sz="880" b="0" i="0" strike="noStrike">
                        <a:solidFill>
                          <a:srgbClr val="1A1C20">
                            <a:alpha val="100000"/>
                          </a:srgbClr>
                        </a:solidFill>
                        <a:latin typeface="&quot;FZYaYiHei GB18030L2 R&quot;, sans-serif"/>
                        <a:ea typeface="&quot;FZYaYiHei GB18030L2 R&quot;, sans-serif"/>
                        <a:cs typeface="&quot;FZYaYiHei GB18030L2 R&quot;, sans-serif"/>
                      </a:endParaRPr>
                    </a:p>
                  </a:txBody>
                  <a:tcPr marL="152400" marR="152400" marT="114300" marB="114300" vert="horz" anchor="ctr" anchorCtr="1">
                    <a:lnL w="12700">
                      <a:solidFill>
                        <a:srgbClr val="C5C7CA">
                          <a:alpha val="100000"/>
                        </a:srgbClr>
                      </a:solidFill>
                    </a:lnL>
                    <a:lnR w="12700">
                      <a:solidFill>
                        <a:srgbClr val="C5C7CA">
                          <a:alpha val="100000"/>
                        </a:srgbClr>
                      </a:solidFill>
                    </a:lnR>
                    <a:lnT w="12700">
                      <a:solidFill>
                        <a:srgbClr val="C5C7CA">
                          <a:alpha val="100000"/>
                        </a:srgbClr>
                      </a:solidFill>
                    </a:lnT>
                    <a:lnB w="12700">
                      <a:solidFill>
                        <a:srgbClr val="C5C7CA">
                          <a:alpha val="100000"/>
                        </a:srgbClr>
                      </a:solidFill>
                    </a:lnB>
                    <a:solidFill>
                      <a:srgbClr val="E8E9EB">
                        <a:alpha val="50196"/>
                      </a:srgbClr>
                    </a:solidFill>
                  </a:tcPr>
                </a:tc>
                <a:tc>
                  <a:txBody>
                    <a:bodyPr rot="0" wrap="square"/>
                    <a:p>
                      <a:pPr algn="ctr">
                        <a:defRPr sz="1100" b="0" i="0" strike="noStrike">
                          <a:solidFill>
                            <a:srgbClr val="1A1C20">
                              <a:alpha val="100000"/>
                            </a:srgbClr>
                          </a:solidFill>
                          <a:latin typeface="&quot;FZYaYiHei GB18030L2 R&quot;, sans-serif"/>
                          <a:ea typeface="&quot;FZYaYiHei GB18030L2 R&quot;, sans-serif"/>
                          <a:cs typeface="&quot;FZYaYiHei GB18030L2 R&quot;, sans-serif"/>
                        </a:defRPr>
                      </a:pPr>
                      <a:r>
                        <a:rPr sz="880" b="0" i="0" strike="noStrike">
                          <a:solidFill>
                            <a:srgbClr val="1A1C20">
                              <a:alpha val="100000"/>
                            </a:srgbClr>
                          </a:solidFill>
                          <a:latin typeface="&quot;FZYaYiHei GB18030L2 R&quot;, sans-serif"/>
                          <a:ea typeface="&quot;FZYaYiHei GB18030L2 R&quot;, sans-serif"/>
                          <a:cs typeface="&quot;FZYaYiHei GB18030L2 R&quot;, sans-serif"/>
                        </a:rPr>
                        <a:t>3.0-3.5ton</a:t>
                      </a:r>
                      <a:endParaRPr sz="880" b="0" i="0" strike="noStrike">
                        <a:solidFill>
                          <a:srgbClr val="1A1C20">
                            <a:alpha val="100000"/>
                          </a:srgbClr>
                        </a:solidFill>
                        <a:latin typeface="&quot;FZYaYiHei GB18030L2 R&quot;, sans-serif"/>
                        <a:ea typeface="&quot;FZYaYiHei GB18030L2 R&quot;, sans-serif"/>
                        <a:cs typeface="&quot;FZYaYiHei GB18030L2 R&quot;, sans-serif"/>
                      </a:endParaRPr>
                    </a:p>
                  </a:txBody>
                  <a:tcPr marL="152400" marR="152400" marT="114300" marB="114300" vert="horz" anchor="ctr" anchorCtr="1">
                    <a:lnL w="12700">
                      <a:solidFill>
                        <a:srgbClr val="C5C7CA">
                          <a:alpha val="100000"/>
                        </a:srgbClr>
                      </a:solidFill>
                    </a:lnL>
                    <a:lnR w="12700">
                      <a:solidFill>
                        <a:srgbClr val="C5C7CA">
                          <a:alpha val="100000"/>
                        </a:srgbClr>
                      </a:solidFill>
                    </a:lnR>
                    <a:lnT w="12700">
                      <a:solidFill>
                        <a:srgbClr val="C5C7CA">
                          <a:alpha val="100000"/>
                        </a:srgbClr>
                      </a:solidFill>
                    </a:lnT>
                    <a:lnB w="12700">
                      <a:solidFill>
                        <a:srgbClr val="C5C7CA">
                          <a:alpha val="100000"/>
                        </a:srgbClr>
                      </a:solidFill>
                    </a:lnB>
                    <a:solidFill>
                      <a:srgbClr val="E8E9EB">
                        <a:alpha val="50196"/>
                      </a:srgbClr>
                    </a:solidFill>
                  </a:tcPr>
                </a:tc>
                <a:tc>
                  <a:txBody>
                    <a:bodyPr rot="0" wrap="square"/>
                    <a:p>
                      <a:pPr algn="ctr">
                        <a:defRPr sz="1100" b="0" i="0" strike="noStrike">
                          <a:solidFill>
                            <a:srgbClr val="1A1C20">
                              <a:alpha val="100000"/>
                            </a:srgbClr>
                          </a:solidFill>
                          <a:latin typeface="&quot;FZYaYiHei GB18030L2 R&quot;, sans-serif"/>
                          <a:ea typeface="&quot;FZYaYiHei GB18030L2 R&quot;, sans-serif"/>
                          <a:cs typeface="&quot;FZYaYiHei GB18030L2 R&quot;, sans-serif"/>
                        </a:defRPr>
                      </a:pPr>
                      <a:r>
                        <a:rPr sz="880" b="0" i="0" strike="noStrike">
                          <a:solidFill>
                            <a:srgbClr val="1A1C20">
                              <a:alpha val="100000"/>
                            </a:srgbClr>
                          </a:solidFill>
                          <a:latin typeface="&quot;FZYaYiHei GB18030L2 R&quot;, sans-serif"/>
                          <a:ea typeface="&quot;FZYaYiHei GB18030L2 R&quot;, sans-serif"/>
                          <a:cs typeface="&quot;FZYaYiHei GB18030L2 R&quot;, sans-serif"/>
                        </a:rPr>
                        <a:t>Front wheel</a:t>
                      </a:r>
                      <a:endParaRPr sz="880" b="0" i="0" strike="noStrike">
                        <a:solidFill>
                          <a:srgbClr val="1A1C20">
                            <a:alpha val="100000"/>
                          </a:srgbClr>
                        </a:solidFill>
                        <a:latin typeface="&quot;FZYaYiHei GB18030L2 R&quot;, sans-serif"/>
                        <a:ea typeface="&quot;FZYaYiHei GB18030L2 R&quot;, sans-serif"/>
                        <a:cs typeface="&quot;FZYaYiHei GB18030L2 R&quot;, sans-serif"/>
                      </a:endParaRPr>
                    </a:p>
                  </a:txBody>
                  <a:tcPr marL="152400" marR="152400" marT="114300" marB="114300" vert="horz" anchor="ctr" anchorCtr="1">
                    <a:lnL w="12700">
                      <a:solidFill>
                        <a:srgbClr val="C5C7CA">
                          <a:alpha val="100000"/>
                        </a:srgbClr>
                      </a:solidFill>
                    </a:lnL>
                    <a:lnR w="12700">
                      <a:solidFill>
                        <a:srgbClr val="C5C7CA">
                          <a:alpha val="100000"/>
                        </a:srgbClr>
                      </a:solidFill>
                    </a:lnR>
                    <a:lnT w="12700">
                      <a:solidFill>
                        <a:srgbClr val="C5C7CA">
                          <a:alpha val="100000"/>
                        </a:srgbClr>
                      </a:solidFill>
                    </a:lnT>
                    <a:lnB w="12700">
                      <a:solidFill>
                        <a:srgbClr val="C5C7CA">
                          <a:alpha val="100000"/>
                        </a:srgbClr>
                      </a:solidFill>
                    </a:lnB>
                    <a:solidFill>
                      <a:srgbClr val="E8E9EB">
                        <a:alpha val="50196"/>
                      </a:srgbClr>
                    </a:solidFill>
                  </a:tcPr>
                </a:tc>
                <a:tc>
                  <a:txBody>
                    <a:bodyPr rot="0" wrap="square"/>
                    <a:p>
                      <a:pPr algn="l">
                        <a:defRPr sz="1100" b="0" i="0" strike="noStrike">
                          <a:solidFill>
                            <a:srgbClr val="1A1C20">
                              <a:alpha val="100000"/>
                            </a:srgbClr>
                          </a:solidFill>
                          <a:latin typeface="&quot;FZYaYiHei GB18030L2 R&quot;, sans-serif"/>
                          <a:ea typeface="&quot;FZYaYiHei GB18030L2 R&quot;, sans-serif"/>
                          <a:cs typeface="&quot;FZYaYiHei GB18030L2 R&quot;, sans-serif"/>
                        </a:defRPr>
                      </a:pPr>
                      <a:r>
                        <a:rPr sz="880" b="0" i="0" strike="noStrike">
                          <a:solidFill>
                            <a:srgbClr val="1A1C20">
                              <a:alpha val="100000"/>
                            </a:srgbClr>
                          </a:solidFill>
                          <a:latin typeface="&quot;FZYaYiHei GB18030L2 R&quot;, sans-serif"/>
                          <a:ea typeface="&quot;FZYaYiHei GB18030L2 R&quot;, sans-serif"/>
                          <a:cs typeface="&quot;FZYaYiHei GB18030L2 R&quot;, sans-serif"/>
                        </a:rPr>
                        <a:t>3t/3.5t</a:t>
                      </a:r>
                      <a:endParaRPr sz="880" b="0" i="0" strike="noStrike">
                        <a:solidFill>
                          <a:srgbClr val="1A1C20">
                            <a:alpha val="100000"/>
                          </a:srgbClr>
                        </a:solidFill>
                        <a:latin typeface="&quot;FZYaYiHei GB18030L2 R&quot;, sans-serif"/>
                        <a:ea typeface="&quot;FZYaYiHei GB18030L2 R&quot;, sans-serif"/>
                        <a:cs typeface="&quot;FZYaYiHei GB18030L2 R&quot;, sans-serif"/>
                      </a:endParaRPr>
                    </a:p>
                  </a:txBody>
                  <a:tcPr marL="152400" marR="152400" marT="114300" marB="114300" vert="horz" anchor="ctr" anchorCtr="0">
                    <a:lnL w="12700">
                      <a:solidFill>
                        <a:srgbClr val="C5C7CA">
                          <a:alpha val="100000"/>
                        </a:srgbClr>
                      </a:solidFill>
                    </a:lnL>
                    <a:lnR w="12700">
                      <a:solidFill>
                        <a:srgbClr val="C5C7CA">
                          <a:alpha val="100000"/>
                        </a:srgbClr>
                      </a:solidFill>
                    </a:lnR>
                    <a:lnT w="12700">
                      <a:solidFill>
                        <a:srgbClr val="C5C7CA">
                          <a:alpha val="100000"/>
                        </a:srgbClr>
                      </a:solidFill>
                    </a:lnT>
                    <a:lnB w="12700">
                      <a:solidFill>
                        <a:srgbClr val="C5C7CA">
                          <a:alpha val="100000"/>
                        </a:srgbClr>
                      </a:solidFill>
                    </a:lnB>
                    <a:solidFill>
                      <a:srgbClr val="E8E9EB">
                        <a:alpha val="50196"/>
                      </a:srgbClr>
                    </a:solidFill>
                  </a:tcPr>
                </a:tc>
              </a:tr>
              <a:tr h="431800">
                <a:tc>
                  <a:txBody>
                    <a:bodyPr rot="0" wrap="square"/>
                    <a:p>
                      <a:pPr algn="ctr">
                        <a:defRPr sz="1100" b="1" i="0" strike="noStrike">
                          <a:solidFill>
                            <a:srgbClr val="1A1C20">
                              <a:alpha val="100000"/>
                            </a:srgbClr>
                          </a:solidFill>
                          <a:latin typeface="&quot;FZYaYiHei GB18030L2 R&quot;, sans-serif"/>
                          <a:ea typeface="&quot;FZYaYiHei GB18030L2 R&quot;, sans-serif"/>
                          <a:cs typeface="&quot;FZYaYiHei GB18030L2 R&quot;, sans-serif"/>
                        </a:defRPr>
                      </a:pPr>
                      <a:r>
                        <a:rPr sz="880" b="1" i="0" strike="noStrike">
                          <a:solidFill>
                            <a:srgbClr val="1A1C20">
                              <a:alpha val="100000"/>
                            </a:srgbClr>
                          </a:solidFill>
                          <a:latin typeface="&quot;FZYaYiHei GB18030L2 R&quot;, sans-serif"/>
                          <a:ea typeface="&quot;FZYaYiHei GB18030L2 R&quot;, sans-serif"/>
                          <a:cs typeface="&quot;FZYaYiHei GB18030L2 R&quot;, sans-serif"/>
                        </a:rPr>
                        <a:t>18x7-8</a:t>
                      </a:r>
                      <a:endParaRPr sz="880" b="1" i="0" strike="noStrike">
                        <a:solidFill>
                          <a:srgbClr val="1A1C20">
                            <a:alpha val="100000"/>
                          </a:srgbClr>
                        </a:solidFill>
                        <a:latin typeface="&quot;FZYaYiHei GB18030L2 R&quot;, sans-serif"/>
                        <a:ea typeface="&quot;FZYaYiHei GB18030L2 R&quot;, sans-serif"/>
                        <a:cs typeface="&quot;FZYaYiHei GB18030L2 R&quot;, sans-serif"/>
                      </a:endParaRPr>
                    </a:p>
                  </a:txBody>
                  <a:tcPr marL="152400" marR="152400" marT="114300" marB="114300" vert="horz" anchor="ctr" anchorCtr="1">
                    <a:lnL w="12700">
                      <a:solidFill>
                        <a:srgbClr val="C5C7CA">
                          <a:alpha val="100000"/>
                        </a:srgbClr>
                      </a:solidFill>
                    </a:lnL>
                    <a:lnR w="12700">
                      <a:solidFill>
                        <a:srgbClr val="C5C7CA">
                          <a:alpha val="100000"/>
                        </a:srgbClr>
                      </a:solidFill>
                    </a:lnR>
                    <a:lnT w="12700">
                      <a:solidFill>
                        <a:srgbClr val="C5C7CA">
                          <a:alpha val="100000"/>
                        </a:srgbClr>
                      </a:solidFill>
                    </a:lnT>
                    <a:lnB w="12700">
                      <a:solidFill>
                        <a:srgbClr val="C5C7CA">
                          <a:alpha val="100000"/>
                        </a:srgbClr>
                      </a:solidFill>
                    </a:lnB>
                  </a:tcPr>
                </a:tc>
                <a:tc>
                  <a:txBody>
                    <a:bodyPr rot="0" wrap="square"/>
                    <a:p>
                      <a:pPr algn="ctr">
                        <a:defRPr sz="1100" b="0" i="0" strike="noStrike">
                          <a:solidFill>
                            <a:srgbClr val="1A1C20">
                              <a:alpha val="100000"/>
                            </a:srgbClr>
                          </a:solidFill>
                          <a:latin typeface="&quot;FZYaYiHei GB18030L2 R&quot;, sans-serif"/>
                          <a:ea typeface="&quot;FZYaYiHei GB18030L2 R&quot;, sans-serif"/>
                          <a:cs typeface="&quot;FZYaYiHei GB18030L2 R&quot;, sans-serif"/>
                        </a:defRPr>
                      </a:pPr>
                      <a:r>
                        <a:rPr sz="880" b="0" i="0" strike="noStrike">
                          <a:solidFill>
                            <a:srgbClr val="1A1C20">
                              <a:alpha val="100000"/>
                            </a:srgbClr>
                          </a:solidFill>
                          <a:latin typeface="&quot;FZYaYiHei GB18030L2 R&quot;, sans-serif"/>
                          <a:ea typeface="&quot;FZYaYiHei GB18030L2 R&quot;, sans-serif"/>
                          <a:cs typeface="&quot;FZYaYiHei GB18030L2 R&quot;, sans-serif"/>
                        </a:rPr>
                        <a:t>4.33</a:t>
                      </a:r>
                      <a:endParaRPr sz="880" b="0" i="0" strike="noStrike">
                        <a:solidFill>
                          <a:srgbClr val="1A1C20">
                            <a:alpha val="100000"/>
                          </a:srgbClr>
                        </a:solidFill>
                        <a:latin typeface="&quot;FZYaYiHei GB18030L2 R&quot;, sans-serif"/>
                        <a:ea typeface="&quot;FZYaYiHei GB18030L2 R&quot;, sans-serif"/>
                        <a:cs typeface="&quot;FZYaYiHei GB18030L2 R&quot;, sans-serif"/>
                      </a:endParaRPr>
                    </a:p>
                  </a:txBody>
                  <a:tcPr marL="152400" marR="152400" marT="114300" marB="114300" vert="horz" anchor="ctr" anchorCtr="1">
                    <a:lnL w="12700">
                      <a:solidFill>
                        <a:srgbClr val="C5C7CA">
                          <a:alpha val="100000"/>
                        </a:srgbClr>
                      </a:solidFill>
                    </a:lnL>
                    <a:lnR w="12700">
                      <a:solidFill>
                        <a:srgbClr val="C5C7CA">
                          <a:alpha val="100000"/>
                        </a:srgbClr>
                      </a:solidFill>
                    </a:lnR>
                    <a:lnT w="12700">
                      <a:solidFill>
                        <a:srgbClr val="C5C7CA">
                          <a:alpha val="100000"/>
                        </a:srgbClr>
                      </a:solidFill>
                    </a:lnT>
                    <a:lnB w="12700">
                      <a:solidFill>
                        <a:srgbClr val="C5C7CA">
                          <a:alpha val="100000"/>
                        </a:srgbClr>
                      </a:solidFill>
                    </a:lnB>
                  </a:tcPr>
                </a:tc>
                <a:tc>
                  <a:txBody>
                    <a:bodyPr rot="0" wrap="square"/>
                    <a:p>
                      <a:pPr algn="ctr">
                        <a:defRPr sz="1100" b="0" i="0" strike="noStrike">
                          <a:solidFill>
                            <a:srgbClr val="1A1C20">
                              <a:alpha val="100000"/>
                            </a:srgbClr>
                          </a:solidFill>
                          <a:latin typeface="&quot;FZYaYiHei GB18030L2 R&quot;, sans-serif"/>
                          <a:ea typeface="&quot;FZYaYiHei GB18030L2 R&quot;, sans-serif"/>
                          <a:cs typeface="&quot;FZYaYiHei GB18030L2 R&quot;, sans-serif"/>
                        </a:defRPr>
                      </a:pPr>
                      <a:r>
                        <a:rPr sz="880" b="0" i="0" strike="noStrike">
                          <a:solidFill>
                            <a:srgbClr val="1A1C20">
                              <a:alpha val="100000"/>
                            </a:srgbClr>
                          </a:solidFill>
                          <a:latin typeface="&quot;FZYaYiHei GB18030L2 R&quot;, sans-serif"/>
                          <a:ea typeface="&quot;FZYaYiHei GB18030L2 R&quot;, sans-serif"/>
                          <a:cs typeface="&quot;FZYaYiHei GB18030L2 R&quot;, sans-serif"/>
                        </a:rPr>
                        <a:t>1.5-2.0ton</a:t>
                      </a:r>
                      <a:endParaRPr sz="880" b="0" i="0" strike="noStrike">
                        <a:solidFill>
                          <a:srgbClr val="1A1C20">
                            <a:alpha val="100000"/>
                          </a:srgbClr>
                        </a:solidFill>
                        <a:latin typeface="&quot;FZYaYiHei GB18030L2 R&quot;, sans-serif"/>
                        <a:ea typeface="&quot;FZYaYiHei GB18030L2 R&quot;, sans-serif"/>
                        <a:cs typeface="&quot;FZYaYiHei GB18030L2 R&quot;, sans-serif"/>
                      </a:endParaRPr>
                    </a:p>
                  </a:txBody>
                  <a:tcPr marL="152400" marR="152400" marT="114300" marB="114300" vert="horz" anchor="ctr" anchorCtr="1">
                    <a:lnL w="12700">
                      <a:solidFill>
                        <a:srgbClr val="C5C7CA">
                          <a:alpha val="100000"/>
                        </a:srgbClr>
                      </a:solidFill>
                    </a:lnL>
                    <a:lnR w="12700">
                      <a:solidFill>
                        <a:srgbClr val="C5C7CA">
                          <a:alpha val="100000"/>
                        </a:srgbClr>
                      </a:solidFill>
                    </a:lnR>
                    <a:lnT w="12700">
                      <a:solidFill>
                        <a:srgbClr val="C5C7CA">
                          <a:alpha val="100000"/>
                        </a:srgbClr>
                      </a:solidFill>
                    </a:lnT>
                    <a:lnB w="12700">
                      <a:solidFill>
                        <a:srgbClr val="C5C7CA">
                          <a:alpha val="100000"/>
                        </a:srgbClr>
                      </a:solidFill>
                    </a:lnB>
                  </a:tcPr>
                </a:tc>
                <a:tc>
                  <a:txBody>
                    <a:bodyPr rot="0" wrap="square"/>
                    <a:p>
                      <a:pPr algn="ctr">
                        <a:defRPr sz="1100" b="0" i="0" strike="noStrike">
                          <a:solidFill>
                            <a:srgbClr val="1A1C20">
                              <a:alpha val="100000"/>
                            </a:srgbClr>
                          </a:solidFill>
                          <a:latin typeface="&quot;FZYaYiHei GB18030L2 R&quot;, sans-serif"/>
                          <a:ea typeface="&quot;FZYaYiHei GB18030L2 R&quot;, sans-serif"/>
                          <a:cs typeface="&quot;FZYaYiHei GB18030L2 R&quot;, sans-serif"/>
                        </a:defRPr>
                      </a:pPr>
                      <a:r>
                        <a:rPr sz="880" b="0" i="0" strike="noStrike">
                          <a:solidFill>
                            <a:srgbClr val="1A1C20">
                              <a:alpha val="100000"/>
                            </a:srgbClr>
                          </a:solidFill>
                          <a:latin typeface="&quot;FZYaYiHei GB18030L2 R&quot;, sans-serif"/>
                          <a:ea typeface="&quot;FZYaYiHei GB18030L2 R&quot;, sans-serif"/>
                          <a:cs typeface="&quot;FZYaYiHei GB18030L2 R&quot;, sans-serif"/>
                        </a:rPr>
                        <a:t>Wheels</a:t>
                      </a:r>
                      <a:endParaRPr sz="880" b="0" i="0" strike="noStrike">
                        <a:solidFill>
                          <a:srgbClr val="1A1C20">
                            <a:alpha val="100000"/>
                          </a:srgbClr>
                        </a:solidFill>
                        <a:latin typeface="&quot;FZYaYiHei GB18030L2 R&quot;, sans-serif"/>
                        <a:ea typeface="&quot;FZYaYiHei GB18030L2 R&quot;, sans-serif"/>
                        <a:cs typeface="&quot;FZYaYiHei GB18030L2 R&quot;, sans-serif"/>
                      </a:endParaRPr>
                    </a:p>
                  </a:txBody>
                  <a:tcPr marL="152400" marR="152400" marT="114300" marB="114300" vert="horz" anchor="ctr" anchorCtr="1">
                    <a:lnL w="12700">
                      <a:solidFill>
                        <a:srgbClr val="C5C7CA">
                          <a:alpha val="100000"/>
                        </a:srgbClr>
                      </a:solidFill>
                    </a:lnL>
                    <a:lnR w="12700">
                      <a:solidFill>
                        <a:srgbClr val="C5C7CA">
                          <a:alpha val="100000"/>
                        </a:srgbClr>
                      </a:solidFill>
                    </a:lnR>
                    <a:lnT w="12700">
                      <a:solidFill>
                        <a:srgbClr val="C5C7CA">
                          <a:alpha val="100000"/>
                        </a:srgbClr>
                      </a:solidFill>
                    </a:lnT>
                    <a:lnB w="12700">
                      <a:solidFill>
                        <a:srgbClr val="C5C7CA">
                          <a:alpha val="100000"/>
                        </a:srgbClr>
                      </a:solidFill>
                    </a:lnB>
                  </a:tcPr>
                </a:tc>
                <a:tc>
                  <a:txBody>
                    <a:bodyPr rot="0" wrap="square"/>
                    <a:p>
                      <a:pPr algn="l">
                        <a:defRPr sz="1100" b="0" i="0" strike="noStrike">
                          <a:solidFill>
                            <a:srgbClr val="1A1C20">
                              <a:alpha val="100000"/>
                            </a:srgbClr>
                          </a:solidFill>
                          <a:latin typeface="&quot;FZYaYiHei GB18030L2 R&quot;, sans-serif"/>
                          <a:ea typeface="&quot;FZYaYiHei GB18030L2 R&quot;, sans-serif"/>
                          <a:cs typeface="&quot;FZYaYiHei GB18030L2 R&quot;, sans-serif"/>
                        </a:defRPr>
                      </a:pPr>
                      <a:r>
                        <a:rPr sz="880" b="0" i="0" strike="noStrike">
                          <a:solidFill>
                            <a:srgbClr val="1A1C20">
                              <a:alpha val="100000"/>
                            </a:srgbClr>
                          </a:solidFill>
                          <a:latin typeface="&quot;FZYaYiHei GB18030L2 R&quot;, sans-serif"/>
                          <a:ea typeface="&quot;FZYaYiHei GB18030L2 R&quot;, sans-serif"/>
                          <a:cs typeface="&quot;FZYaYiHei GB18030L2 R&quot;, sans-serif"/>
                        </a:rPr>
                        <a:t>Small electric forklifts</a:t>
                      </a:r>
                      <a:endParaRPr sz="880" b="0" i="0" strike="noStrike">
                        <a:solidFill>
                          <a:srgbClr val="1A1C20">
                            <a:alpha val="100000"/>
                          </a:srgbClr>
                        </a:solidFill>
                        <a:latin typeface="&quot;FZYaYiHei GB18030L2 R&quot;, sans-serif"/>
                        <a:ea typeface="&quot;FZYaYiHei GB18030L2 R&quot;, sans-serif"/>
                        <a:cs typeface="&quot;FZYaYiHei GB18030L2 R&quot;, sans-serif"/>
                      </a:endParaRPr>
                    </a:p>
                  </a:txBody>
                  <a:tcPr marL="152400" marR="152400" marT="114300" marB="114300" vert="horz" anchor="ctr" anchorCtr="0">
                    <a:lnL w="12700">
                      <a:solidFill>
                        <a:srgbClr val="C5C7CA">
                          <a:alpha val="100000"/>
                        </a:srgbClr>
                      </a:solidFill>
                    </a:lnL>
                    <a:lnR w="12700">
                      <a:solidFill>
                        <a:srgbClr val="C5C7CA">
                          <a:alpha val="100000"/>
                        </a:srgbClr>
                      </a:solidFill>
                    </a:lnR>
                    <a:lnT w="12700">
                      <a:solidFill>
                        <a:srgbClr val="C5C7CA">
                          <a:alpha val="100000"/>
                        </a:srgbClr>
                      </a:solidFill>
                    </a:lnT>
                    <a:lnB w="12700">
                      <a:solidFill>
                        <a:srgbClr val="C5C7CA">
                          <a:alpha val="100000"/>
                        </a:srgbClr>
                      </a:solidFill>
                    </a:lnB>
                  </a:tcPr>
                </a:tc>
              </a:tr>
              <a:tr h="431800">
                <a:tc>
                  <a:txBody>
                    <a:bodyPr rot="0" wrap="square"/>
                    <a:p>
                      <a:pPr algn="ctr">
                        <a:defRPr sz="1100" b="1" i="0" strike="noStrike">
                          <a:solidFill>
                            <a:srgbClr val="1A1C20">
                              <a:alpha val="100000"/>
                            </a:srgbClr>
                          </a:solidFill>
                          <a:latin typeface="&quot;FZYaYiHei GB18030L2 R&quot;, sans-serif"/>
                          <a:ea typeface="&quot;FZYaYiHei GB18030L2 R&quot;, sans-serif"/>
                          <a:cs typeface="&quot;FZYaYiHei GB18030L2 R&quot;, sans-serif"/>
                        </a:defRPr>
                      </a:pPr>
                      <a:r>
                        <a:rPr sz="880" b="1" i="0" strike="noStrike">
                          <a:solidFill>
                            <a:srgbClr val="1A1C20">
                              <a:alpha val="100000"/>
                            </a:srgbClr>
                          </a:solidFill>
                          <a:latin typeface="&quot;FZYaYiHei GB18030L2 R&quot;, sans-serif"/>
                          <a:ea typeface="&quot;FZYaYiHei GB18030L2 R&quot;, sans-serif"/>
                          <a:cs typeface="&quot;FZYaYiHei GB18030L2 R&quot;, sans-serif"/>
                        </a:rPr>
                        <a:t>180/70-8/4.33</a:t>
                      </a:r>
                      <a:endParaRPr sz="880" b="1" i="0" strike="noStrike">
                        <a:solidFill>
                          <a:srgbClr val="1A1C20">
                            <a:alpha val="100000"/>
                          </a:srgbClr>
                        </a:solidFill>
                        <a:latin typeface="&quot;FZYaYiHei GB18030L2 R&quot;, sans-serif"/>
                        <a:ea typeface="&quot;FZYaYiHei GB18030L2 R&quot;, sans-serif"/>
                        <a:cs typeface="&quot;FZYaYiHei GB18030L2 R&quot;, sans-serif"/>
                      </a:endParaRPr>
                    </a:p>
                  </a:txBody>
                  <a:tcPr marL="152400" marR="152400" marT="114300" marB="114300" vert="horz" anchor="ctr" anchorCtr="1">
                    <a:lnL w="12700">
                      <a:solidFill>
                        <a:srgbClr val="C5C7CA">
                          <a:alpha val="100000"/>
                        </a:srgbClr>
                      </a:solidFill>
                    </a:lnL>
                    <a:lnR w="12700">
                      <a:solidFill>
                        <a:srgbClr val="C5C7CA">
                          <a:alpha val="100000"/>
                        </a:srgbClr>
                      </a:solidFill>
                    </a:lnR>
                    <a:lnT w="12700">
                      <a:solidFill>
                        <a:srgbClr val="C5C7CA">
                          <a:alpha val="100000"/>
                        </a:srgbClr>
                      </a:solidFill>
                    </a:lnT>
                    <a:lnB w="12700">
                      <a:solidFill>
                        <a:srgbClr val="C5C7CA">
                          <a:alpha val="100000"/>
                        </a:srgbClr>
                      </a:solidFill>
                    </a:lnB>
                    <a:solidFill>
                      <a:srgbClr val="E8E9EB">
                        <a:alpha val="50196"/>
                      </a:srgbClr>
                    </a:solidFill>
                  </a:tcPr>
                </a:tc>
                <a:tc>
                  <a:txBody>
                    <a:bodyPr rot="0" wrap="square"/>
                    <a:p>
                      <a:pPr algn="ctr">
                        <a:defRPr sz="1100" b="0" i="0" strike="noStrike">
                          <a:solidFill>
                            <a:srgbClr val="1A1C20">
                              <a:alpha val="100000"/>
                            </a:srgbClr>
                          </a:solidFill>
                          <a:latin typeface="&quot;FZYaYiHei GB18030L2 R&quot;, sans-serif"/>
                          <a:ea typeface="&quot;FZYaYiHei GB18030L2 R&quot;, sans-serif"/>
                          <a:cs typeface="&quot;FZYaYiHei GB18030L2 R&quot;, sans-serif"/>
                        </a:defRPr>
                      </a:pPr>
                      <a:r>
                        <a:rPr sz="880" b="0" i="0" strike="noStrike">
                          <a:solidFill>
                            <a:srgbClr val="1A1C20">
                              <a:alpha val="100000"/>
                            </a:srgbClr>
                          </a:solidFill>
                          <a:latin typeface="&quot;FZYaYiHei GB18030L2 R&quot;, sans-serif"/>
                          <a:ea typeface="&quot;FZYaYiHei GB18030L2 R&quot;, sans-serif"/>
                          <a:cs typeface="&quot;FZYaYiHei GB18030L2 R&quot;, sans-serif"/>
                        </a:rPr>
                        <a:t>4.33</a:t>
                      </a:r>
                      <a:endParaRPr sz="880" b="0" i="0" strike="noStrike">
                        <a:solidFill>
                          <a:srgbClr val="1A1C20">
                            <a:alpha val="100000"/>
                          </a:srgbClr>
                        </a:solidFill>
                        <a:latin typeface="&quot;FZYaYiHei GB18030L2 R&quot;, sans-serif"/>
                        <a:ea typeface="&quot;FZYaYiHei GB18030L2 R&quot;, sans-serif"/>
                        <a:cs typeface="&quot;FZYaYiHei GB18030L2 R&quot;, sans-serif"/>
                      </a:endParaRPr>
                    </a:p>
                  </a:txBody>
                  <a:tcPr marL="152400" marR="152400" marT="114300" marB="114300" vert="horz" anchor="ctr" anchorCtr="1">
                    <a:lnL w="12700">
                      <a:solidFill>
                        <a:srgbClr val="C5C7CA">
                          <a:alpha val="100000"/>
                        </a:srgbClr>
                      </a:solidFill>
                    </a:lnL>
                    <a:lnR w="12700">
                      <a:solidFill>
                        <a:srgbClr val="C5C7CA">
                          <a:alpha val="100000"/>
                        </a:srgbClr>
                      </a:solidFill>
                    </a:lnR>
                    <a:lnT w="12700">
                      <a:solidFill>
                        <a:srgbClr val="C5C7CA">
                          <a:alpha val="100000"/>
                        </a:srgbClr>
                      </a:solidFill>
                    </a:lnT>
                    <a:lnB w="12700">
                      <a:solidFill>
                        <a:srgbClr val="C5C7CA">
                          <a:alpha val="100000"/>
                        </a:srgbClr>
                      </a:solidFill>
                    </a:lnB>
                    <a:solidFill>
                      <a:srgbClr val="E8E9EB">
                        <a:alpha val="50196"/>
                      </a:srgbClr>
                    </a:solidFill>
                  </a:tcPr>
                </a:tc>
                <a:tc>
                  <a:txBody>
                    <a:bodyPr rot="0" wrap="square"/>
                    <a:p>
                      <a:pPr algn="ctr">
                        <a:defRPr sz="1100" b="0" i="0" strike="noStrike">
                          <a:solidFill>
                            <a:srgbClr val="1A1C20">
                              <a:alpha val="100000"/>
                            </a:srgbClr>
                          </a:solidFill>
                          <a:latin typeface="&quot;FZYaYiHei GB18030L2 R&quot;, sans-serif"/>
                          <a:ea typeface="&quot;FZYaYiHei GB18030L2 R&quot;, sans-serif"/>
                          <a:cs typeface="&quot;FZYaYiHei GB18030L2 R&quot;, sans-serif"/>
                        </a:defRPr>
                      </a:pPr>
                      <a:r>
                        <a:rPr sz="880" b="0" i="0" strike="noStrike">
                          <a:solidFill>
                            <a:srgbClr val="1A1C20">
                              <a:alpha val="100000"/>
                            </a:srgbClr>
                          </a:solidFill>
                          <a:latin typeface="&quot;FZYaYiHei GB18030L2 R&quot;, sans-serif"/>
                          <a:ea typeface="&quot;FZYaYiHei GB18030L2 R&quot;, sans-serif"/>
                          <a:cs typeface="&quot;FZYaYiHei GB18030L2 R&quot;, sans-serif"/>
                        </a:rPr>
                        <a:t>1.5ton</a:t>
                      </a:r>
                      <a:endParaRPr sz="880" b="0" i="0" strike="noStrike">
                        <a:solidFill>
                          <a:srgbClr val="1A1C20">
                            <a:alpha val="100000"/>
                          </a:srgbClr>
                        </a:solidFill>
                        <a:latin typeface="&quot;FZYaYiHei GB18030L2 R&quot;, sans-serif"/>
                        <a:ea typeface="&quot;FZYaYiHei GB18030L2 R&quot;, sans-serif"/>
                        <a:cs typeface="&quot;FZYaYiHei GB18030L2 R&quot;, sans-serif"/>
                      </a:endParaRPr>
                    </a:p>
                  </a:txBody>
                  <a:tcPr marL="152400" marR="152400" marT="114300" marB="114300" vert="horz" anchor="ctr" anchorCtr="1">
                    <a:lnL w="12700">
                      <a:solidFill>
                        <a:srgbClr val="C5C7CA">
                          <a:alpha val="100000"/>
                        </a:srgbClr>
                      </a:solidFill>
                    </a:lnL>
                    <a:lnR w="12700">
                      <a:solidFill>
                        <a:srgbClr val="C5C7CA">
                          <a:alpha val="100000"/>
                        </a:srgbClr>
                      </a:solidFill>
                    </a:lnR>
                    <a:lnT w="12700">
                      <a:solidFill>
                        <a:srgbClr val="C5C7CA">
                          <a:alpha val="100000"/>
                        </a:srgbClr>
                      </a:solidFill>
                    </a:lnT>
                    <a:lnB w="12700">
                      <a:solidFill>
                        <a:srgbClr val="C5C7CA">
                          <a:alpha val="100000"/>
                        </a:srgbClr>
                      </a:solidFill>
                    </a:lnB>
                    <a:solidFill>
                      <a:srgbClr val="E8E9EB">
                        <a:alpha val="50196"/>
                      </a:srgbClr>
                    </a:solidFill>
                  </a:tcPr>
                </a:tc>
                <a:tc>
                  <a:txBody>
                    <a:bodyPr rot="0" wrap="square"/>
                    <a:p>
                      <a:pPr algn="ctr">
                        <a:defRPr sz="1100" b="0" i="0" strike="noStrike">
                          <a:solidFill>
                            <a:srgbClr val="1A1C20">
                              <a:alpha val="100000"/>
                            </a:srgbClr>
                          </a:solidFill>
                          <a:latin typeface="&quot;FZYaYiHei GB18030L2 R&quot;, sans-serif"/>
                          <a:ea typeface="&quot;FZYaYiHei GB18030L2 R&quot;, sans-serif"/>
                          <a:cs typeface="&quot;FZYaYiHei GB18030L2 R&quot;, sans-serif"/>
                        </a:defRPr>
                      </a:pPr>
                      <a:r>
                        <a:rPr sz="880" b="0" i="0" strike="noStrike">
                          <a:solidFill>
                            <a:srgbClr val="1A1C20">
                              <a:alpha val="100000"/>
                            </a:srgbClr>
                          </a:solidFill>
                          <a:latin typeface="&quot;FZYaYiHei GB18030L2 R&quot;, sans-serif"/>
                          <a:ea typeface="&quot;FZYaYiHei GB18030L2 R&quot;, sans-serif"/>
                          <a:cs typeface="&quot;FZYaYiHei GB18030L2 R&quot;, sans-serif"/>
                        </a:rPr>
                        <a:t>Wheels</a:t>
                      </a:r>
                      <a:endParaRPr sz="880" b="0" i="0" strike="noStrike">
                        <a:solidFill>
                          <a:srgbClr val="1A1C20">
                            <a:alpha val="100000"/>
                          </a:srgbClr>
                        </a:solidFill>
                        <a:latin typeface="&quot;FZYaYiHei GB18030L2 R&quot;, sans-serif"/>
                        <a:ea typeface="&quot;FZYaYiHei GB18030L2 R&quot;, sans-serif"/>
                        <a:cs typeface="&quot;FZYaYiHei GB18030L2 R&quot;, sans-serif"/>
                      </a:endParaRPr>
                    </a:p>
                  </a:txBody>
                  <a:tcPr marL="152400" marR="152400" marT="114300" marB="114300" vert="horz" anchor="ctr" anchorCtr="1">
                    <a:lnL w="12700">
                      <a:solidFill>
                        <a:srgbClr val="C5C7CA">
                          <a:alpha val="100000"/>
                        </a:srgbClr>
                      </a:solidFill>
                    </a:lnL>
                    <a:lnR w="12700">
                      <a:solidFill>
                        <a:srgbClr val="C5C7CA">
                          <a:alpha val="100000"/>
                        </a:srgbClr>
                      </a:solidFill>
                    </a:lnR>
                    <a:lnT w="12700">
                      <a:solidFill>
                        <a:srgbClr val="C5C7CA">
                          <a:alpha val="100000"/>
                        </a:srgbClr>
                      </a:solidFill>
                    </a:lnT>
                    <a:lnB w="12700">
                      <a:solidFill>
                        <a:srgbClr val="C5C7CA">
                          <a:alpha val="100000"/>
                        </a:srgbClr>
                      </a:solidFill>
                    </a:lnB>
                    <a:solidFill>
                      <a:srgbClr val="E8E9EB">
                        <a:alpha val="50196"/>
                      </a:srgbClr>
                    </a:solidFill>
                  </a:tcPr>
                </a:tc>
                <a:tc>
                  <a:txBody>
                    <a:bodyPr rot="0" wrap="square"/>
                    <a:p>
                      <a:pPr algn="l">
                        <a:defRPr sz="1100" b="0" i="0" strike="noStrike">
                          <a:solidFill>
                            <a:srgbClr val="1A1C20">
                              <a:alpha val="100000"/>
                            </a:srgbClr>
                          </a:solidFill>
                          <a:latin typeface="&quot;FZYaYiHei GB18030L2 R&quot;, sans-serif"/>
                          <a:ea typeface="&quot;FZYaYiHei GB18030L2 R&quot;, sans-serif"/>
                          <a:cs typeface="&quot;FZYaYiHei GB18030L2 R&quot;, sans-serif"/>
                        </a:defRPr>
                      </a:pPr>
                      <a:r>
                        <a:rPr sz="880" b="0" i="0" strike="noStrike">
                          <a:solidFill>
                            <a:srgbClr val="1A1C20">
                              <a:alpha val="100000"/>
                            </a:srgbClr>
                          </a:solidFill>
                          <a:latin typeface="&quot;FZYaYiHei GB18030L2 R&quot;, sans-serif"/>
                          <a:ea typeface="&quot;FZYaYiHei GB18030L2 R&quot;, sans-serif"/>
                          <a:cs typeface="&quot;FZYaYiHei GB18030L2 R&quot;, sans-serif"/>
                        </a:rPr>
                        <a:t>Custom industrial vehicles</a:t>
                      </a:r>
                      <a:endParaRPr sz="880" b="0" i="0" strike="noStrike">
                        <a:solidFill>
                          <a:srgbClr val="1A1C20">
                            <a:alpha val="100000"/>
                          </a:srgbClr>
                        </a:solidFill>
                        <a:latin typeface="&quot;FZYaYiHei GB18030L2 R&quot;, sans-serif"/>
                        <a:ea typeface="&quot;FZYaYiHei GB18030L2 R&quot;, sans-serif"/>
                        <a:cs typeface="&quot;FZYaYiHei GB18030L2 R&quot;, sans-serif"/>
                      </a:endParaRPr>
                    </a:p>
                  </a:txBody>
                  <a:tcPr marL="152400" marR="152400" marT="114300" marB="114300" vert="horz" anchor="ctr" anchorCtr="0">
                    <a:lnL w="12700">
                      <a:solidFill>
                        <a:srgbClr val="C5C7CA">
                          <a:alpha val="100000"/>
                        </a:srgbClr>
                      </a:solidFill>
                    </a:lnL>
                    <a:lnR w="12700">
                      <a:solidFill>
                        <a:srgbClr val="C5C7CA">
                          <a:alpha val="100000"/>
                        </a:srgbClr>
                      </a:solidFill>
                    </a:lnR>
                    <a:lnT w="12700">
                      <a:solidFill>
                        <a:srgbClr val="C5C7CA">
                          <a:alpha val="100000"/>
                        </a:srgbClr>
                      </a:solidFill>
                    </a:lnT>
                    <a:lnB w="12700">
                      <a:solidFill>
                        <a:srgbClr val="C5C7CA">
                          <a:alpha val="100000"/>
                        </a:srgbClr>
                      </a:solidFill>
                    </a:lnB>
                    <a:solidFill>
                      <a:srgbClr val="E8E9EB">
                        <a:alpha val="50196"/>
                      </a:srgbClr>
                    </a:solidFill>
                  </a:tcPr>
                </a:tc>
              </a:tr>
            </a:tbl>
          </a:graphicData>
        </a:graphic>
      </p:graphicFrame>
      <p:sp>
        <p:nvSpPr>
          <p:cNvPr id="9" name="AutoShape 9"/>
          <p:cNvSpPr/>
          <p:nvPr/>
        </p:nvSpPr>
        <p:spPr>
          <a:xfrm>
            <a:off x="457086" y="5414070"/>
            <a:ext cx="3656686" cy="986730"/>
          </a:xfrm>
          <a:prstGeom prst="rect">
            <a:avLst/>
          </a:prstGeom>
          <a:solidFill>
            <a:srgbClr val="E8E9EB">
              <a:alpha val="100000"/>
            </a:srgbClr>
          </a:solidFill>
          <a:ln w="9525">
            <a:solidFill>
              <a:srgbClr val="C5C7CA">
                <a:alpha val="100000"/>
              </a:srgbClr>
            </a:solidFill>
            <a:prstDash val="solid"/>
            <a:headEnd type="none"/>
            <a:tailEnd type="none"/>
          </a:ln>
        </p:spPr>
      </p:sp>
      <p:sp>
        <p:nvSpPr>
          <p:cNvPr id="10" name="AutoShape 10"/>
          <p:cNvSpPr/>
          <p:nvPr/>
        </p:nvSpPr>
        <p:spPr>
          <a:xfrm>
            <a:off x="457086" y="5414070"/>
            <a:ext cx="3656686" cy="9525"/>
          </a:xfrm>
          <a:prstGeom prst="line">
            <a:avLst/>
          </a:prstGeom>
          <a:ln w="28575">
            <a:solidFill>
              <a:srgbClr val="4A7FD7">
                <a:alpha val="100000"/>
              </a:srgbClr>
            </a:solidFill>
            <a:prstDash val="solid"/>
            <a:headEnd type="none"/>
            <a:tailEnd type="none"/>
          </a:ln>
        </p:spPr>
      </p:sp>
      <p:sp>
        <p:nvSpPr>
          <p:cNvPr id="11" name="AutoShape 11"/>
          <p:cNvSpPr/>
          <p:nvPr/>
        </p:nvSpPr>
        <p:spPr>
          <a:xfrm>
            <a:off x="606323" y="5623620"/>
            <a:ext cx="114271" cy="114300"/>
          </a:xfrm>
          <a:custGeom>
            <a:avLst/>
            <a:gdLst/>
            <a:ahLst/>
            <a:cxnLst/>
            <a:rect l="l" t="t" r="r" b="b"/>
            <a:pathLst>
              <a:path w="9998" h="10000">
                <a:moveTo>
                  <a:pt x="1000" y="5000"/>
                </a:moveTo>
                <a:cubicBezTo>
                  <a:pt x="1000" y="4273"/>
                  <a:pt x="1183" y="3600"/>
                  <a:pt x="1550" y="2980"/>
                </a:cubicBezTo>
                <a:cubicBezTo>
                  <a:pt x="1903" y="2380"/>
                  <a:pt x="2379" y="1903"/>
                  <a:pt x="2979" y="1550"/>
                </a:cubicBezTo>
                <a:cubicBezTo>
                  <a:pt x="3599" y="1183"/>
                  <a:pt x="4272" y="1000"/>
                  <a:pt x="4999" y="1000"/>
                </a:cubicBezTo>
                <a:cubicBezTo>
                  <a:pt x="5725" y="1000"/>
                  <a:pt x="6399" y="1183"/>
                  <a:pt x="7019" y="1550"/>
                </a:cubicBezTo>
                <a:cubicBezTo>
                  <a:pt x="7618" y="1903"/>
                  <a:pt x="8094" y="2380"/>
                  <a:pt x="8448" y="2980"/>
                </a:cubicBezTo>
                <a:cubicBezTo>
                  <a:pt x="8814" y="3600"/>
                  <a:pt x="8998" y="4273"/>
                  <a:pt x="8998" y="5000"/>
                </a:cubicBezTo>
                <a:cubicBezTo>
                  <a:pt x="8998" y="5726"/>
                  <a:pt x="8814" y="6400"/>
                  <a:pt x="8448" y="7020"/>
                </a:cubicBezTo>
                <a:cubicBezTo>
                  <a:pt x="8094" y="7620"/>
                  <a:pt x="7618" y="8096"/>
                  <a:pt x="7019" y="8450"/>
                </a:cubicBezTo>
                <a:cubicBezTo>
                  <a:pt x="6399" y="8816"/>
                  <a:pt x="5725" y="9000"/>
                  <a:pt x="4999" y="9000"/>
                </a:cubicBezTo>
                <a:cubicBezTo>
                  <a:pt x="4272" y="9000"/>
                  <a:pt x="3599" y="8816"/>
                  <a:pt x="2979" y="8450"/>
                </a:cubicBezTo>
                <a:cubicBezTo>
                  <a:pt x="2379" y="8096"/>
                  <a:pt x="1903" y="7620"/>
                  <a:pt x="1550" y="7020"/>
                </a:cubicBezTo>
                <a:cubicBezTo>
                  <a:pt x="1183" y="6400"/>
                  <a:pt x="1000" y="5726"/>
                  <a:pt x="1000" y="5000"/>
                </a:cubicBezTo>
                <a:moveTo>
                  <a:pt x="4999" y="0"/>
                </a:moveTo>
                <a:cubicBezTo>
                  <a:pt x="4319" y="0"/>
                  <a:pt x="3669" y="130"/>
                  <a:pt x="3049" y="390"/>
                </a:cubicBezTo>
                <a:cubicBezTo>
                  <a:pt x="2456" y="643"/>
                  <a:pt x="1928" y="1001"/>
                  <a:pt x="1465" y="1465"/>
                </a:cubicBezTo>
                <a:cubicBezTo>
                  <a:pt x="1001" y="1928"/>
                  <a:pt x="643" y="2456"/>
                  <a:pt x="390" y="3050"/>
                </a:cubicBezTo>
                <a:cubicBezTo>
                  <a:pt x="130" y="3670"/>
                  <a:pt x="0" y="4320"/>
                  <a:pt x="0" y="5000"/>
                </a:cubicBezTo>
                <a:cubicBezTo>
                  <a:pt x="0" y="5680"/>
                  <a:pt x="130" y="6330"/>
                  <a:pt x="390" y="6950"/>
                </a:cubicBezTo>
                <a:cubicBezTo>
                  <a:pt x="643" y="7543"/>
                  <a:pt x="1001" y="8071"/>
                  <a:pt x="1465" y="8535"/>
                </a:cubicBezTo>
                <a:cubicBezTo>
                  <a:pt x="1928" y="8998"/>
                  <a:pt x="2456" y="9356"/>
                  <a:pt x="3049" y="9610"/>
                </a:cubicBezTo>
                <a:cubicBezTo>
                  <a:pt x="3669" y="9870"/>
                  <a:pt x="4319" y="10000"/>
                  <a:pt x="4999" y="10000"/>
                </a:cubicBezTo>
                <a:cubicBezTo>
                  <a:pt x="5679" y="10000"/>
                  <a:pt x="6329" y="9870"/>
                  <a:pt x="6949" y="9610"/>
                </a:cubicBezTo>
                <a:cubicBezTo>
                  <a:pt x="7541" y="9356"/>
                  <a:pt x="8069" y="8998"/>
                  <a:pt x="8533" y="8535"/>
                </a:cubicBezTo>
                <a:cubicBezTo>
                  <a:pt x="8996" y="8071"/>
                  <a:pt x="9354" y="7543"/>
                  <a:pt x="9608" y="6950"/>
                </a:cubicBezTo>
                <a:cubicBezTo>
                  <a:pt x="9868" y="6330"/>
                  <a:pt x="9998" y="5680"/>
                  <a:pt x="9998" y="5000"/>
                </a:cubicBezTo>
                <a:cubicBezTo>
                  <a:pt x="9998" y="4320"/>
                  <a:pt x="9868" y="3670"/>
                  <a:pt x="9608" y="3050"/>
                </a:cubicBezTo>
                <a:cubicBezTo>
                  <a:pt x="9354" y="2456"/>
                  <a:pt x="8996" y="1928"/>
                  <a:pt x="8533" y="1465"/>
                </a:cubicBezTo>
                <a:cubicBezTo>
                  <a:pt x="8069" y="1001"/>
                  <a:pt x="7541" y="643"/>
                  <a:pt x="6949" y="390"/>
                </a:cubicBezTo>
                <a:cubicBezTo>
                  <a:pt x="6329" y="130"/>
                  <a:pt x="5679" y="0"/>
                  <a:pt x="4999" y="0"/>
                </a:cubicBezTo>
                <a:moveTo>
                  <a:pt x="4499" y="6960"/>
                </a:moveTo>
                <a:lnTo>
                  <a:pt x="7728" y="3730"/>
                </a:lnTo>
                <a:lnTo>
                  <a:pt x="7019" y="3020"/>
                </a:lnTo>
                <a:lnTo>
                  <a:pt x="4499" y="5540"/>
                </a:lnTo>
                <a:lnTo>
                  <a:pt x="3099" y="4150"/>
                </a:lnTo>
                <a:lnTo>
                  <a:pt x="2400" y="4850"/>
                </a:lnTo>
              </a:path>
            </a:pathLst>
          </a:custGeom>
          <a:solidFill>
            <a:srgbClr val="1A1C20">
              <a:alpha val="100000"/>
            </a:srgbClr>
          </a:solidFill>
          <a:ln>
            <a:headEnd type="none"/>
            <a:tailEnd type="none"/>
          </a:ln>
        </p:spPr>
      </p:sp>
      <p:sp>
        <p:nvSpPr>
          <p:cNvPr id="12" name="TextBox 12"/>
          <p:cNvSpPr txBox="1"/>
          <p:nvPr/>
        </p:nvSpPr>
        <p:spPr>
          <a:xfrm>
            <a:off x="746037" y="5614095"/>
            <a:ext cx="3205850" cy="133350"/>
          </a:xfrm>
          <a:prstGeom prst="rect">
            <a:avLst/>
          </a:prstGeom>
          <a:ln>
            <a:headEnd type="none"/>
            <a:tailEnd type="none"/>
          </a:ln>
        </p:spPr>
        <p:txBody>
          <a:bodyPr vert="horz" wrap="none" lIns="0" tIns="0" rIns="0" bIns="0" rtlCol="0" anchor="t" anchorCtr="0"/>
          <a:lstStyle/>
          <a:p>
            <a:pPr algn="l">
              <a:defRPr/>
            </a:pPr>
            <a:r>
              <a:rPr lang="en-US" sz="720" b="0" i="0" strike="noStrike">
                <a:solidFill>
                  <a:srgbClr val="1A1C20">
                    <a:alpha val="60000"/>
                  </a:srgbClr>
                </a:solidFill>
                <a:latin typeface="Alibaba PuHuiTi 3.0 55 Regular"/>
                <a:ea typeface="Alibaba PuHuiTi 3.0 55 Regular"/>
                <a:cs typeface="Alibaba PuHuiTi 3.0 55 Regular"/>
              </a:rPr>
              <a:t>650-10 Specs</a:t>
            </a:r>
            <a:endParaRPr lang="en-US" sz="1100"/>
          </a:p>
        </p:txBody>
      </p:sp>
      <p:sp>
        <p:nvSpPr>
          <p:cNvPr id="13" name="TextBox 13"/>
          <p:cNvSpPr txBox="1"/>
          <p:nvPr/>
        </p:nvSpPr>
        <p:spPr>
          <a:xfrm>
            <a:off x="618970" y="5861745"/>
            <a:ext cx="3494801" cy="340966"/>
          </a:xfrm>
          <a:prstGeom prst="rect">
            <a:avLst/>
          </a:prstGeom>
          <a:ln>
            <a:headEnd type="none"/>
            <a:tailEnd type="none"/>
          </a:ln>
        </p:spPr>
        <p:txBody>
          <a:bodyPr vert="horz" wrap="square" lIns="0" tIns="0" rIns="0" bIns="0" rtlCol="0" anchor="t" anchorCtr="0"/>
          <a:lstStyle/>
          <a:p>
            <a:pPr algn="l">
              <a:defRPr/>
            </a:pPr>
            <a:r>
              <a:rPr lang="en-US" sz="72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6-inch rims, rear wheels, 3–3.5 ton forklifts, tread width and depth specified</a:t>
            </a:r>
            <a:endParaRPr lang="en-US" sz="1100"/>
          </a:p>
          <a:p>
            <a:pPr algn="l"/>
            <a:r>
              <a:rPr sz="72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Balance wear and rolling resistance.</a:t>
            </a:r>
            <a:endParaRPr sz="72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endParaRPr>
          </a:p>
        </p:txBody>
      </p:sp>
      <p:sp>
        <p:nvSpPr>
          <p:cNvPr id="14" name="AutoShape 14"/>
          <p:cNvSpPr/>
          <p:nvPr/>
        </p:nvSpPr>
        <p:spPr>
          <a:xfrm>
            <a:off x="4266133" y="5414070"/>
            <a:ext cx="3656686" cy="986730"/>
          </a:xfrm>
          <a:prstGeom prst="rect">
            <a:avLst/>
          </a:prstGeom>
          <a:solidFill>
            <a:srgbClr val="E8E9EB">
              <a:alpha val="100000"/>
            </a:srgbClr>
          </a:solidFill>
          <a:ln w="9525">
            <a:solidFill>
              <a:srgbClr val="C5C7CA">
                <a:alpha val="100000"/>
              </a:srgbClr>
            </a:solidFill>
            <a:prstDash val="solid"/>
            <a:headEnd type="none"/>
            <a:tailEnd type="none"/>
          </a:ln>
        </p:spPr>
      </p:sp>
      <p:sp>
        <p:nvSpPr>
          <p:cNvPr id="15" name="AutoShape 15"/>
          <p:cNvSpPr/>
          <p:nvPr/>
        </p:nvSpPr>
        <p:spPr>
          <a:xfrm>
            <a:off x="4266133" y="5414070"/>
            <a:ext cx="3656686" cy="9525"/>
          </a:xfrm>
          <a:prstGeom prst="line">
            <a:avLst/>
          </a:prstGeom>
          <a:ln w="28575">
            <a:solidFill>
              <a:srgbClr val="4A7FD7">
                <a:alpha val="100000"/>
              </a:srgbClr>
            </a:solidFill>
            <a:prstDash val="solid"/>
            <a:headEnd type="none"/>
            <a:tailEnd type="none"/>
          </a:ln>
        </p:spPr>
      </p:sp>
      <p:sp>
        <p:nvSpPr>
          <p:cNvPr id="16" name="AutoShape 16"/>
          <p:cNvSpPr/>
          <p:nvPr/>
        </p:nvSpPr>
        <p:spPr>
          <a:xfrm>
            <a:off x="4415371" y="5623620"/>
            <a:ext cx="114271" cy="114300"/>
          </a:xfrm>
          <a:custGeom>
            <a:avLst/>
            <a:gdLst/>
            <a:ahLst/>
            <a:cxnLst/>
            <a:rect l="l" t="t" r="r" b="b"/>
            <a:pathLst>
              <a:path w="9998" h="10000">
                <a:moveTo>
                  <a:pt x="1000" y="5000"/>
                </a:moveTo>
                <a:cubicBezTo>
                  <a:pt x="1000" y="4273"/>
                  <a:pt x="1183" y="3600"/>
                  <a:pt x="1550" y="2980"/>
                </a:cubicBezTo>
                <a:cubicBezTo>
                  <a:pt x="1903" y="2380"/>
                  <a:pt x="2379" y="1903"/>
                  <a:pt x="2979" y="1550"/>
                </a:cubicBezTo>
                <a:cubicBezTo>
                  <a:pt x="3599" y="1183"/>
                  <a:pt x="4272" y="1000"/>
                  <a:pt x="4999" y="1000"/>
                </a:cubicBezTo>
                <a:cubicBezTo>
                  <a:pt x="5725" y="1000"/>
                  <a:pt x="6399" y="1183"/>
                  <a:pt x="7019" y="1550"/>
                </a:cubicBezTo>
                <a:cubicBezTo>
                  <a:pt x="7618" y="1903"/>
                  <a:pt x="8094" y="2380"/>
                  <a:pt x="8448" y="2980"/>
                </a:cubicBezTo>
                <a:cubicBezTo>
                  <a:pt x="8814" y="3600"/>
                  <a:pt x="8998" y="4273"/>
                  <a:pt x="8998" y="5000"/>
                </a:cubicBezTo>
                <a:cubicBezTo>
                  <a:pt x="8998" y="5726"/>
                  <a:pt x="8814" y="6400"/>
                  <a:pt x="8448" y="7020"/>
                </a:cubicBezTo>
                <a:cubicBezTo>
                  <a:pt x="8094" y="7620"/>
                  <a:pt x="7618" y="8096"/>
                  <a:pt x="7019" y="8450"/>
                </a:cubicBezTo>
                <a:cubicBezTo>
                  <a:pt x="6399" y="8816"/>
                  <a:pt x="5725" y="9000"/>
                  <a:pt x="4999" y="9000"/>
                </a:cubicBezTo>
                <a:cubicBezTo>
                  <a:pt x="4272" y="9000"/>
                  <a:pt x="3599" y="8816"/>
                  <a:pt x="2979" y="8450"/>
                </a:cubicBezTo>
                <a:cubicBezTo>
                  <a:pt x="2379" y="8096"/>
                  <a:pt x="1903" y="7620"/>
                  <a:pt x="1550" y="7020"/>
                </a:cubicBezTo>
                <a:cubicBezTo>
                  <a:pt x="1183" y="6400"/>
                  <a:pt x="1000" y="5726"/>
                  <a:pt x="1000" y="5000"/>
                </a:cubicBezTo>
                <a:moveTo>
                  <a:pt x="4999" y="0"/>
                </a:moveTo>
                <a:cubicBezTo>
                  <a:pt x="4319" y="0"/>
                  <a:pt x="3669" y="130"/>
                  <a:pt x="3049" y="390"/>
                </a:cubicBezTo>
                <a:cubicBezTo>
                  <a:pt x="2456" y="643"/>
                  <a:pt x="1928" y="1001"/>
                  <a:pt x="1465" y="1465"/>
                </a:cubicBezTo>
                <a:cubicBezTo>
                  <a:pt x="1001" y="1928"/>
                  <a:pt x="643" y="2456"/>
                  <a:pt x="390" y="3050"/>
                </a:cubicBezTo>
                <a:cubicBezTo>
                  <a:pt x="130" y="3670"/>
                  <a:pt x="0" y="4320"/>
                  <a:pt x="0" y="5000"/>
                </a:cubicBezTo>
                <a:cubicBezTo>
                  <a:pt x="0" y="5680"/>
                  <a:pt x="130" y="6330"/>
                  <a:pt x="390" y="6950"/>
                </a:cubicBezTo>
                <a:cubicBezTo>
                  <a:pt x="643" y="7543"/>
                  <a:pt x="1001" y="8071"/>
                  <a:pt x="1465" y="8535"/>
                </a:cubicBezTo>
                <a:cubicBezTo>
                  <a:pt x="1928" y="8998"/>
                  <a:pt x="2456" y="9356"/>
                  <a:pt x="3049" y="9610"/>
                </a:cubicBezTo>
                <a:cubicBezTo>
                  <a:pt x="3669" y="9870"/>
                  <a:pt x="4319" y="10000"/>
                  <a:pt x="4999" y="10000"/>
                </a:cubicBezTo>
                <a:cubicBezTo>
                  <a:pt x="5679" y="10000"/>
                  <a:pt x="6329" y="9870"/>
                  <a:pt x="6949" y="9610"/>
                </a:cubicBezTo>
                <a:cubicBezTo>
                  <a:pt x="7541" y="9356"/>
                  <a:pt x="8069" y="8998"/>
                  <a:pt x="8533" y="8535"/>
                </a:cubicBezTo>
                <a:cubicBezTo>
                  <a:pt x="8996" y="8071"/>
                  <a:pt x="9354" y="7543"/>
                  <a:pt x="9608" y="6950"/>
                </a:cubicBezTo>
                <a:cubicBezTo>
                  <a:pt x="9868" y="6330"/>
                  <a:pt x="9998" y="5680"/>
                  <a:pt x="9998" y="5000"/>
                </a:cubicBezTo>
                <a:cubicBezTo>
                  <a:pt x="9998" y="4320"/>
                  <a:pt x="9868" y="3670"/>
                  <a:pt x="9608" y="3050"/>
                </a:cubicBezTo>
                <a:cubicBezTo>
                  <a:pt x="9354" y="2456"/>
                  <a:pt x="8996" y="1928"/>
                  <a:pt x="8533" y="1465"/>
                </a:cubicBezTo>
                <a:cubicBezTo>
                  <a:pt x="8069" y="1001"/>
                  <a:pt x="7541" y="643"/>
                  <a:pt x="6949" y="390"/>
                </a:cubicBezTo>
                <a:cubicBezTo>
                  <a:pt x="6329" y="130"/>
                  <a:pt x="5679" y="0"/>
                  <a:pt x="4999" y="0"/>
                </a:cubicBezTo>
                <a:moveTo>
                  <a:pt x="4499" y="6960"/>
                </a:moveTo>
                <a:lnTo>
                  <a:pt x="7728" y="3730"/>
                </a:lnTo>
                <a:lnTo>
                  <a:pt x="7019" y="3020"/>
                </a:lnTo>
                <a:lnTo>
                  <a:pt x="4499" y="5540"/>
                </a:lnTo>
                <a:lnTo>
                  <a:pt x="3099" y="4150"/>
                </a:lnTo>
                <a:lnTo>
                  <a:pt x="2400" y="4850"/>
                </a:lnTo>
              </a:path>
            </a:pathLst>
          </a:custGeom>
          <a:solidFill>
            <a:srgbClr val="1A1C20">
              <a:alpha val="100000"/>
            </a:srgbClr>
          </a:solidFill>
          <a:ln>
            <a:headEnd type="none"/>
            <a:tailEnd type="none"/>
          </a:ln>
        </p:spPr>
      </p:sp>
      <p:sp>
        <p:nvSpPr>
          <p:cNvPr id="17" name="TextBox 17"/>
          <p:cNvSpPr txBox="1"/>
          <p:nvPr/>
        </p:nvSpPr>
        <p:spPr>
          <a:xfrm>
            <a:off x="4555085" y="5614095"/>
            <a:ext cx="3205850" cy="133350"/>
          </a:xfrm>
          <a:prstGeom prst="rect">
            <a:avLst/>
          </a:prstGeom>
          <a:ln>
            <a:headEnd type="none"/>
            <a:tailEnd type="none"/>
          </a:ln>
        </p:spPr>
        <p:txBody>
          <a:bodyPr vert="horz" wrap="none" lIns="0" tIns="0" rIns="0" bIns="0" rtlCol="0" anchor="t" anchorCtr="0"/>
          <a:lstStyle/>
          <a:p>
            <a:pPr algn="l">
              <a:defRPr/>
            </a:pPr>
            <a:r>
              <a:rPr lang="en-US" sz="720" b="0" i="0" strike="noStrike">
                <a:solidFill>
                  <a:srgbClr val="1A1C20">
                    <a:alpha val="60000"/>
                  </a:srgbClr>
                </a:solidFill>
                <a:latin typeface="Alibaba PuHuiTi 3.0 55 Regular"/>
                <a:ea typeface="Alibaba PuHuiTi 3.0 55 Regular"/>
                <a:cs typeface="Alibaba PuHuiTi 3.0 55 Regular"/>
              </a:rPr>
              <a:t>28x9-15 specification</a:t>
            </a:r>
            <a:endParaRPr lang="en-US" sz="1100"/>
          </a:p>
        </p:txBody>
      </p:sp>
      <p:sp>
        <p:nvSpPr>
          <p:cNvPr id="18" name="TextBox 18"/>
          <p:cNvSpPr txBox="1"/>
          <p:nvPr/>
        </p:nvSpPr>
        <p:spPr>
          <a:xfrm>
            <a:off x="4428018" y="5861745"/>
            <a:ext cx="3494801" cy="340966"/>
          </a:xfrm>
          <a:prstGeom prst="rect">
            <a:avLst/>
          </a:prstGeom>
          <a:ln>
            <a:headEnd type="none"/>
            <a:tailEnd type="none"/>
          </a:ln>
        </p:spPr>
        <p:txBody>
          <a:bodyPr vert="horz" wrap="square" lIns="0" tIns="0" rIns="0" bIns="0" rtlCol="0" anchor="t" anchorCtr="0"/>
          <a:lstStyle/>
          <a:p>
            <a:pPr algn="l">
              <a:defRPr/>
            </a:pPr>
            <a:r>
              <a:rPr lang="en-US" sz="72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Front-wheel standard, 650-10 rear, Hangcha compatible.</a:t>
            </a:r>
            <a:endParaRPr lang="en-US" sz="1100"/>
          </a:p>
          <a:p>
            <a:pPr algn="l"/>
            <a:r>
              <a:rPr sz="72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Heli and other top forklifts</a:t>
            </a:r>
            <a:endParaRPr sz="72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endParaRPr>
          </a:p>
        </p:txBody>
      </p:sp>
      <p:sp>
        <p:nvSpPr>
          <p:cNvPr id="19" name="AutoShape 19"/>
          <p:cNvSpPr/>
          <p:nvPr/>
        </p:nvSpPr>
        <p:spPr>
          <a:xfrm>
            <a:off x="8075181" y="5414070"/>
            <a:ext cx="3656686" cy="986730"/>
          </a:xfrm>
          <a:prstGeom prst="rect">
            <a:avLst/>
          </a:prstGeom>
          <a:solidFill>
            <a:srgbClr val="E8E9EB">
              <a:alpha val="100000"/>
            </a:srgbClr>
          </a:solidFill>
          <a:ln w="9525">
            <a:solidFill>
              <a:srgbClr val="C5C7CA">
                <a:alpha val="100000"/>
              </a:srgbClr>
            </a:solidFill>
            <a:prstDash val="solid"/>
            <a:headEnd type="none"/>
            <a:tailEnd type="none"/>
          </a:ln>
        </p:spPr>
      </p:sp>
      <p:sp>
        <p:nvSpPr>
          <p:cNvPr id="20" name="AutoShape 20"/>
          <p:cNvSpPr/>
          <p:nvPr/>
        </p:nvSpPr>
        <p:spPr>
          <a:xfrm>
            <a:off x="8075181" y="5414070"/>
            <a:ext cx="3656686" cy="9525"/>
          </a:xfrm>
          <a:prstGeom prst="line">
            <a:avLst/>
          </a:prstGeom>
          <a:ln w="28575">
            <a:solidFill>
              <a:srgbClr val="4A7FD7">
                <a:alpha val="100000"/>
              </a:srgbClr>
            </a:solidFill>
            <a:prstDash val="solid"/>
            <a:headEnd type="none"/>
            <a:tailEnd type="none"/>
          </a:ln>
        </p:spPr>
      </p:sp>
      <p:sp>
        <p:nvSpPr>
          <p:cNvPr id="21" name="AutoShape 21"/>
          <p:cNvSpPr/>
          <p:nvPr/>
        </p:nvSpPr>
        <p:spPr>
          <a:xfrm>
            <a:off x="8224418" y="5623620"/>
            <a:ext cx="114271" cy="114300"/>
          </a:xfrm>
          <a:custGeom>
            <a:avLst/>
            <a:gdLst/>
            <a:ahLst/>
            <a:cxnLst/>
            <a:rect l="l" t="t" r="r" b="b"/>
            <a:pathLst>
              <a:path w="9998" h="10000">
                <a:moveTo>
                  <a:pt x="1000" y="5000"/>
                </a:moveTo>
                <a:cubicBezTo>
                  <a:pt x="1000" y="4273"/>
                  <a:pt x="1183" y="3600"/>
                  <a:pt x="1550" y="2980"/>
                </a:cubicBezTo>
                <a:cubicBezTo>
                  <a:pt x="1903" y="2380"/>
                  <a:pt x="2379" y="1903"/>
                  <a:pt x="2979" y="1550"/>
                </a:cubicBezTo>
                <a:cubicBezTo>
                  <a:pt x="3599" y="1183"/>
                  <a:pt x="4272" y="1000"/>
                  <a:pt x="4999" y="1000"/>
                </a:cubicBezTo>
                <a:cubicBezTo>
                  <a:pt x="5725" y="1000"/>
                  <a:pt x="6399" y="1183"/>
                  <a:pt x="7019" y="1550"/>
                </a:cubicBezTo>
                <a:cubicBezTo>
                  <a:pt x="7618" y="1903"/>
                  <a:pt x="8094" y="2380"/>
                  <a:pt x="8448" y="2980"/>
                </a:cubicBezTo>
                <a:cubicBezTo>
                  <a:pt x="8814" y="3600"/>
                  <a:pt x="8998" y="4273"/>
                  <a:pt x="8998" y="5000"/>
                </a:cubicBezTo>
                <a:cubicBezTo>
                  <a:pt x="8998" y="5726"/>
                  <a:pt x="8814" y="6400"/>
                  <a:pt x="8448" y="7020"/>
                </a:cubicBezTo>
                <a:cubicBezTo>
                  <a:pt x="8094" y="7620"/>
                  <a:pt x="7618" y="8096"/>
                  <a:pt x="7019" y="8450"/>
                </a:cubicBezTo>
                <a:cubicBezTo>
                  <a:pt x="6399" y="8816"/>
                  <a:pt x="5725" y="9000"/>
                  <a:pt x="4999" y="9000"/>
                </a:cubicBezTo>
                <a:cubicBezTo>
                  <a:pt x="4272" y="9000"/>
                  <a:pt x="3599" y="8816"/>
                  <a:pt x="2979" y="8450"/>
                </a:cubicBezTo>
                <a:cubicBezTo>
                  <a:pt x="2379" y="8096"/>
                  <a:pt x="1903" y="7620"/>
                  <a:pt x="1550" y="7020"/>
                </a:cubicBezTo>
                <a:cubicBezTo>
                  <a:pt x="1183" y="6400"/>
                  <a:pt x="1000" y="5726"/>
                  <a:pt x="1000" y="5000"/>
                </a:cubicBezTo>
                <a:moveTo>
                  <a:pt x="4999" y="0"/>
                </a:moveTo>
                <a:cubicBezTo>
                  <a:pt x="4319" y="0"/>
                  <a:pt x="3669" y="130"/>
                  <a:pt x="3049" y="390"/>
                </a:cubicBezTo>
                <a:cubicBezTo>
                  <a:pt x="2456" y="643"/>
                  <a:pt x="1928" y="1001"/>
                  <a:pt x="1465" y="1465"/>
                </a:cubicBezTo>
                <a:cubicBezTo>
                  <a:pt x="1001" y="1928"/>
                  <a:pt x="643" y="2456"/>
                  <a:pt x="390" y="3050"/>
                </a:cubicBezTo>
                <a:cubicBezTo>
                  <a:pt x="130" y="3670"/>
                  <a:pt x="0" y="4320"/>
                  <a:pt x="0" y="5000"/>
                </a:cubicBezTo>
                <a:cubicBezTo>
                  <a:pt x="0" y="5680"/>
                  <a:pt x="130" y="6330"/>
                  <a:pt x="390" y="6950"/>
                </a:cubicBezTo>
                <a:cubicBezTo>
                  <a:pt x="643" y="7543"/>
                  <a:pt x="1001" y="8071"/>
                  <a:pt x="1465" y="8535"/>
                </a:cubicBezTo>
                <a:cubicBezTo>
                  <a:pt x="1928" y="8998"/>
                  <a:pt x="2456" y="9356"/>
                  <a:pt x="3049" y="9610"/>
                </a:cubicBezTo>
                <a:cubicBezTo>
                  <a:pt x="3669" y="9870"/>
                  <a:pt x="4319" y="10000"/>
                  <a:pt x="4999" y="10000"/>
                </a:cubicBezTo>
                <a:cubicBezTo>
                  <a:pt x="5679" y="10000"/>
                  <a:pt x="6329" y="9870"/>
                  <a:pt x="6949" y="9610"/>
                </a:cubicBezTo>
                <a:cubicBezTo>
                  <a:pt x="7541" y="9356"/>
                  <a:pt x="8069" y="8998"/>
                  <a:pt x="8533" y="8535"/>
                </a:cubicBezTo>
                <a:cubicBezTo>
                  <a:pt x="8996" y="8071"/>
                  <a:pt x="9354" y="7543"/>
                  <a:pt x="9608" y="6950"/>
                </a:cubicBezTo>
                <a:cubicBezTo>
                  <a:pt x="9868" y="6330"/>
                  <a:pt x="9998" y="5680"/>
                  <a:pt x="9998" y="5000"/>
                </a:cubicBezTo>
                <a:cubicBezTo>
                  <a:pt x="9998" y="4320"/>
                  <a:pt x="9868" y="3670"/>
                  <a:pt x="9608" y="3050"/>
                </a:cubicBezTo>
                <a:cubicBezTo>
                  <a:pt x="9354" y="2456"/>
                  <a:pt x="8996" y="1928"/>
                  <a:pt x="8533" y="1465"/>
                </a:cubicBezTo>
                <a:cubicBezTo>
                  <a:pt x="8069" y="1001"/>
                  <a:pt x="7541" y="643"/>
                  <a:pt x="6949" y="390"/>
                </a:cubicBezTo>
                <a:cubicBezTo>
                  <a:pt x="6329" y="130"/>
                  <a:pt x="5679" y="0"/>
                  <a:pt x="4999" y="0"/>
                </a:cubicBezTo>
                <a:moveTo>
                  <a:pt x="4499" y="6960"/>
                </a:moveTo>
                <a:lnTo>
                  <a:pt x="7728" y="3730"/>
                </a:lnTo>
                <a:lnTo>
                  <a:pt x="7019" y="3020"/>
                </a:lnTo>
                <a:lnTo>
                  <a:pt x="4499" y="5540"/>
                </a:lnTo>
                <a:lnTo>
                  <a:pt x="3099" y="4150"/>
                </a:lnTo>
                <a:lnTo>
                  <a:pt x="2400" y="4850"/>
                </a:lnTo>
              </a:path>
            </a:pathLst>
          </a:custGeom>
          <a:solidFill>
            <a:srgbClr val="1A1C20">
              <a:alpha val="100000"/>
            </a:srgbClr>
          </a:solidFill>
          <a:ln>
            <a:headEnd type="none"/>
            <a:tailEnd type="none"/>
          </a:ln>
        </p:spPr>
      </p:sp>
      <p:sp>
        <p:nvSpPr>
          <p:cNvPr id="22" name="TextBox 22"/>
          <p:cNvSpPr txBox="1"/>
          <p:nvPr/>
        </p:nvSpPr>
        <p:spPr>
          <a:xfrm>
            <a:off x="8364132" y="5614095"/>
            <a:ext cx="3205850" cy="133350"/>
          </a:xfrm>
          <a:prstGeom prst="rect">
            <a:avLst/>
          </a:prstGeom>
          <a:ln>
            <a:headEnd type="none"/>
            <a:tailEnd type="none"/>
          </a:ln>
        </p:spPr>
        <p:txBody>
          <a:bodyPr vert="horz" wrap="none" lIns="0" tIns="0" rIns="0" bIns="0" rtlCol="0" anchor="t" anchorCtr="0"/>
          <a:lstStyle/>
          <a:p>
            <a:pPr algn="l">
              <a:defRPr/>
            </a:pPr>
            <a:r>
              <a:rPr lang="en-US" sz="720" b="0" i="0" strike="noStrike">
                <a:solidFill>
                  <a:srgbClr val="1A1C20">
                    <a:alpha val="60000"/>
                  </a:srgbClr>
                </a:solidFill>
                <a:latin typeface="Alibaba PuHuiTi 3.0 55 Regular"/>
                <a:ea typeface="Alibaba PuHuiTi 3.0 55 Regular"/>
                <a:cs typeface="Alibaba PuHuiTi 3.0 55 Regular"/>
              </a:rPr>
              <a:t>18x7-8 specification</a:t>
            </a:r>
            <a:endParaRPr lang="en-US" sz="1100"/>
          </a:p>
        </p:txBody>
      </p:sp>
      <p:sp>
        <p:nvSpPr>
          <p:cNvPr id="23" name="TextBox 23"/>
          <p:cNvSpPr txBox="1"/>
          <p:nvPr/>
        </p:nvSpPr>
        <p:spPr>
          <a:xfrm>
            <a:off x="8237065" y="5861745"/>
            <a:ext cx="3494801" cy="340966"/>
          </a:xfrm>
          <a:prstGeom prst="rect">
            <a:avLst/>
          </a:prstGeom>
          <a:ln>
            <a:headEnd type="none"/>
            <a:tailEnd type="none"/>
          </a:ln>
        </p:spPr>
        <p:txBody>
          <a:bodyPr vert="horz" wrap="square" lIns="0" tIns="0" rIns="0" bIns="0" rtlCol="0" anchor="t" anchorCtr="0"/>
          <a:lstStyle/>
          <a:p>
            <a:pPr algn="l">
              <a:defRPr/>
            </a:pPr>
            <a:r>
              <a:rPr lang="en-US" sz="72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Special sizes for small forklifts.</a:t>
            </a:r>
            <a:endParaRPr lang="en-US" sz="1100"/>
          </a:p>
          <a:p>
            <a:pPr algn="l"/>
            <a:r>
              <a:rPr sz="72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Customized production</a:t>
            </a:r>
            <a:endParaRPr sz="72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F7F8FA">
              <a:alpha val="100000"/>
            </a:srgbClr>
          </a:solidFill>
          <a:ln>
            <a:headEnd type="none"/>
            <a:tailEnd type="none"/>
          </a:ln>
        </p:spPr>
      </p:sp>
      <p:sp>
        <p:nvSpPr>
          <p:cNvPr id="3" name="TextBox 3"/>
          <p:cNvSpPr txBox="1"/>
          <p:nvPr/>
        </p:nvSpPr>
        <p:spPr>
          <a:xfrm>
            <a:off x="457086" y="476250"/>
            <a:ext cx="11274781" cy="133350"/>
          </a:xfrm>
          <a:prstGeom prst="rect">
            <a:avLst/>
          </a:prstGeom>
          <a:ln>
            <a:headEnd type="none"/>
            <a:tailEnd type="none"/>
          </a:ln>
        </p:spPr>
        <p:txBody>
          <a:bodyPr vert="horz" wrap="none" lIns="0" tIns="0" rIns="0" bIns="0" rtlCol="0" anchor="t" anchorCtr="0"/>
          <a:lstStyle/>
          <a:p>
            <a:pPr algn="l">
              <a:defRPr/>
            </a:pPr>
            <a:r>
              <a:rPr lang="en-US" sz="900" b="0" i="0" strike="noStrike">
                <a:solidFill>
                  <a:srgbClr val="1A1C20">
                    <a:alpha val="50196"/>
                  </a:srgbClr>
                </a:solidFill>
                <a:latin typeface="Alibaba PuHuiTi 3.0 55 Regular"/>
                <a:ea typeface="Alibaba PuHuiTi 3.0 55 Regular"/>
                <a:cs typeface="Alibaba PuHuiTi 3.0 55 Regular"/>
              </a:rPr>
              <a:t>APPLICATION SCENARIOS</a:t>
            </a:r>
            <a:endParaRPr lang="en-US" sz="1100"/>
          </a:p>
        </p:txBody>
      </p:sp>
      <p:sp>
        <p:nvSpPr>
          <p:cNvPr id="4" name="TextBox 4"/>
          <p:cNvSpPr txBox="1"/>
          <p:nvPr/>
        </p:nvSpPr>
        <p:spPr>
          <a:xfrm>
            <a:off x="457086" y="762000"/>
            <a:ext cx="11274781" cy="419100"/>
          </a:xfrm>
          <a:prstGeom prst="rect">
            <a:avLst/>
          </a:prstGeom>
          <a:ln>
            <a:headEnd type="none"/>
            <a:tailEnd type="none"/>
          </a:ln>
        </p:spPr>
        <p:txBody>
          <a:bodyPr vert="horz" wrap="none" lIns="0" tIns="0" rIns="0" bIns="0" rtlCol="0" anchor="t" anchorCtr="0"/>
          <a:lstStyle/>
          <a:p>
            <a:pPr algn="l">
              <a:defRPr/>
            </a:pPr>
            <a:r>
              <a:rPr lang="en-US" sz="2400" b="1" i="0" strike="noStrike">
                <a:solidFill>
                  <a:srgbClr val="1A1C20">
                    <a:alpha val="100000"/>
                  </a:srgbClr>
                </a:solidFill>
                <a:latin typeface="Alibaba PuHuiTi 3.0 55 Regular"/>
                <a:ea typeface="Alibaba PuHuiTi 3.0 55 Regular"/>
                <a:cs typeface="Alibaba PuHuiTi 3.0 55 Regular"/>
              </a:rPr>
              <a:t>Wide-ranging uses</a:t>
            </a:r>
            <a:endParaRPr lang="en-US" sz="1100"/>
          </a:p>
        </p:txBody>
      </p:sp>
      <p:sp>
        <p:nvSpPr>
          <p:cNvPr id="5" name="TextBox 5"/>
          <p:cNvSpPr txBox="1"/>
          <p:nvPr/>
        </p:nvSpPr>
        <p:spPr>
          <a:xfrm>
            <a:off x="457086" y="1314450"/>
            <a:ext cx="11274781" cy="180975"/>
          </a:xfrm>
          <a:prstGeom prst="rect">
            <a:avLst/>
          </a:prstGeom>
          <a:ln>
            <a:headEnd type="none"/>
            <a:tailEnd type="none"/>
          </a:ln>
        </p:spPr>
        <p:txBody>
          <a:bodyPr vert="horz" wrap="none" lIns="0" tIns="0" rIns="0" bIns="0" rtlCol="0" anchor="t" anchorCtr="0"/>
          <a:lstStyle/>
          <a:p>
            <a:pPr algn="l">
              <a:defRPr/>
            </a:pPr>
            <a:r>
              <a:rPr lang="en-US" sz="960" b="0" i="0" strike="noStrike">
                <a:solidFill>
                  <a:srgbClr val="1A1C20">
                    <a:alpha val="74901"/>
                  </a:srgbClr>
                </a:solidFill>
                <a:latin typeface="FZYaYiHei GB18030L2 R" panose="02000500000000000000" charset="-122"/>
                <a:ea typeface="FZYaYiHei GB18030L2 R" panose="02000500000000000000" charset="-122"/>
                <a:cs typeface="FZYaYiHei GB18030L2 R" panose="02000500000000000000" charset="-122"/>
              </a:rPr>
              <a:t>homsunlift solid forklift tires suit various environments, from heavy industry to precise logistics.</a:t>
            </a:r>
            <a:endParaRPr lang="en-US" sz="1100"/>
          </a:p>
        </p:txBody>
      </p:sp>
      <p:sp>
        <p:nvSpPr>
          <p:cNvPr id="6" name="AutoShape 6"/>
          <p:cNvSpPr/>
          <p:nvPr/>
        </p:nvSpPr>
        <p:spPr>
          <a:xfrm>
            <a:off x="457086" y="1780134"/>
            <a:ext cx="3605799" cy="5077866"/>
          </a:xfrm>
          <a:prstGeom prst="rect">
            <a:avLst/>
          </a:prstGeom>
          <a:solidFill>
            <a:srgbClr val="EDEEF0">
              <a:alpha val="100000"/>
            </a:srgbClr>
          </a:solidFill>
          <a:ln w="9525">
            <a:solidFill>
              <a:srgbClr val="C8CACE">
                <a:alpha val="100000"/>
              </a:srgbClr>
            </a:solidFill>
            <a:prstDash val="solid"/>
            <a:headEnd type="none"/>
            <a:tailEnd type="none"/>
          </a:ln>
        </p:spPr>
      </p:sp>
      <p:sp>
        <p:nvSpPr>
          <p:cNvPr id="7" name="AutoShape 7"/>
          <p:cNvSpPr/>
          <p:nvPr/>
        </p:nvSpPr>
        <p:spPr>
          <a:xfrm>
            <a:off x="457086" y="1780134"/>
            <a:ext cx="3605799" cy="9525"/>
          </a:xfrm>
          <a:prstGeom prst="line">
            <a:avLst/>
          </a:prstGeom>
          <a:ln w="28575">
            <a:solidFill>
              <a:srgbClr val="4A7FD7">
                <a:alpha val="100000"/>
              </a:srgbClr>
            </a:solidFill>
            <a:prstDash val="solid"/>
            <a:headEnd type="none"/>
            <a:tailEnd type="none"/>
          </a:ln>
        </p:spPr>
      </p:sp>
      <p:pic>
        <p:nvPicPr>
          <p:cNvPr id="8" name="Picture 8"/>
          <p:cNvPicPr>
            <a:picLocks noChangeAspect="1"/>
          </p:cNvPicPr>
          <p:nvPr/>
        </p:nvPicPr>
        <p:blipFill>
          <a:blip r:embed="rId1"/>
          <a:srcRect l="49" r="49"/>
          <a:stretch>
            <a:fillRect/>
          </a:stretch>
        </p:blipFill>
        <p:spPr>
          <a:xfrm>
            <a:off x="657061" y="1999209"/>
            <a:ext cx="3205850" cy="2137767"/>
          </a:xfrm>
          <a:prstGeom prst="rect">
            <a:avLst/>
          </a:prstGeom>
          <a:ln>
            <a:headEnd type="none"/>
            <a:tailEnd type="none"/>
          </a:ln>
        </p:spPr>
      </p:pic>
      <p:sp>
        <p:nvSpPr>
          <p:cNvPr id="9" name="TextBox 9"/>
          <p:cNvSpPr txBox="1"/>
          <p:nvPr/>
        </p:nvSpPr>
        <p:spPr>
          <a:xfrm>
            <a:off x="657061" y="4308425"/>
            <a:ext cx="3205850" cy="142875"/>
          </a:xfrm>
          <a:prstGeom prst="rect">
            <a:avLst/>
          </a:prstGeom>
          <a:ln>
            <a:headEnd type="none"/>
            <a:tailEnd type="none"/>
          </a:ln>
        </p:spPr>
        <p:txBody>
          <a:bodyPr vert="horz" wrap="none" lIns="0" tIns="0" rIns="0" bIns="0" rtlCol="0" anchor="t" anchorCtr="0"/>
          <a:lstStyle/>
          <a:p>
            <a:pPr algn="l">
              <a:defRPr/>
            </a:pPr>
            <a:r>
              <a:rPr lang="en-US" sz="900" b="0" i="0" strike="noStrike">
                <a:solidFill>
                  <a:srgbClr val="1A1C20">
                    <a:alpha val="50196"/>
                  </a:srgbClr>
                </a:solidFill>
                <a:latin typeface="Alibaba PuHuiTi 3.0 55 Regular"/>
                <a:ea typeface="Alibaba PuHuiTi 3.0 55 Regular"/>
                <a:cs typeface="Alibaba PuHuiTi 3.0 55 Regular"/>
              </a:rPr>
              <a:t>INDUSTRIAL</a:t>
            </a:r>
            <a:endParaRPr lang="en-US" sz="1100"/>
          </a:p>
        </p:txBody>
      </p:sp>
      <p:sp>
        <p:nvSpPr>
          <p:cNvPr id="10" name="TextBox 10"/>
          <p:cNvSpPr txBox="1"/>
          <p:nvPr/>
        </p:nvSpPr>
        <p:spPr>
          <a:xfrm>
            <a:off x="657061" y="4560838"/>
            <a:ext cx="3205850" cy="238125"/>
          </a:xfrm>
          <a:prstGeom prst="rect">
            <a:avLst/>
          </a:prstGeom>
          <a:ln>
            <a:headEnd type="none"/>
            <a:tailEnd type="none"/>
          </a:ln>
        </p:spPr>
        <p:txBody>
          <a:bodyPr vert="horz" wrap="none" lIns="0" tIns="0" rIns="0" bIns="0" rtlCol="0" anchor="t" anchorCtr="0"/>
          <a:lstStyle/>
          <a:p>
            <a:pPr algn="l">
              <a:defRPr/>
            </a:pPr>
            <a:r>
              <a:rPr lang="en-US" sz="1280" b="1" i="0" strike="noStrike">
                <a:solidFill>
                  <a:srgbClr val="1A1C20">
                    <a:alpha val="100000"/>
                  </a:srgbClr>
                </a:solidFill>
                <a:latin typeface="Alibaba PuHuiTi 3.0 55 Regular"/>
                <a:ea typeface="Alibaba PuHuiTi 3.0 55 Regular"/>
                <a:cs typeface="Alibaba PuHuiTi 3.0 55 Regular"/>
              </a:rPr>
              <a:t>Industrial zone</a:t>
            </a:r>
            <a:endParaRPr lang="en-US" sz="1100"/>
          </a:p>
        </p:txBody>
      </p:sp>
      <p:sp>
        <p:nvSpPr>
          <p:cNvPr id="11" name="TextBox 11"/>
          <p:cNvSpPr txBox="1"/>
          <p:nvPr/>
        </p:nvSpPr>
        <p:spPr>
          <a:xfrm>
            <a:off x="657061" y="5004643"/>
            <a:ext cx="3405824" cy="379066"/>
          </a:xfrm>
          <a:prstGeom prst="rect">
            <a:avLst/>
          </a:prstGeom>
          <a:ln>
            <a:headEnd type="none"/>
            <a:tailEnd type="none"/>
          </a:ln>
        </p:spPr>
        <p:txBody>
          <a:bodyPr vert="horz" wrap="square" lIns="0" tIns="0" rIns="0" bIns="0" rtlCol="0" anchor="t" anchorCtr="0"/>
          <a:lstStyle/>
          <a:p>
            <a:pPr algn="l">
              <a:defRPr/>
            </a:pPr>
            <a:r>
              <a:rPr lang="en-US"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Coal mines, steel plants, foundries have complex, metal-rich grounds.</a:t>
            </a:r>
            <a:endParaRPr lang="en-US" sz="1100"/>
          </a:p>
          <a:p>
            <a:pPr algn="l"/>
            <a:r>
              <a:rPr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Solid tires resist debris and heat, no blowouts.</a:t>
            </a:r>
            <a:endParaRPr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endParaRPr>
          </a:p>
        </p:txBody>
      </p:sp>
      <p:sp>
        <p:nvSpPr>
          <p:cNvPr id="12" name="TextBox 12"/>
          <p:cNvSpPr txBox="1"/>
          <p:nvPr/>
        </p:nvSpPr>
        <p:spPr>
          <a:xfrm>
            <a:off x="657061" y="5572274"/>
            <a:ext cx="3405824" cy="379066"/>
          </a:xfrm>
          <a:prstGeom prst="rect">
            <a:avLst/>
          </a:prstGeom>
          <a:ln>
            <a:headEnd type="none"/>
            <a:tailEnd type="none"/>
          </a:ln>
        </p:spPr>
        <p:txBody>
          <a:bodyPr vert="horz" wrap="square" lIns="0" tIns="0" rIns="0" bIns="0" rtlCol="0" anchor="t" anchorCtr="0"/>
          <a:lstStyle/>
          <a:p>
            <a:pPr algn="l">
              <a:defRPr/>
            </a:pPr>
            <a:r>
              <a:rPr lang="en-US"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Solid tires for harsh environments like scrap yards.</a:t>
            </a:r>
            <a:endParaRPr lang="en-US" sz="1100"/>
          </a:p>
          <a:p>
            <a:pPr algn="l"/>
            <a:r>
              <a:rPr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Puncture resistance cuts tire replacements and downtime.</a:t>
            </a:r>
            <a:endParaRPr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endParaRPr>
          </a:p>
        </p:txBody>
      </p:sp>
      <p:sp>
        <p:nvSpPr>
          <p:cNvPr id="13" name="AutoShape 13"/>
          <p:cNvSpPr/>
          <p:nvPr/>
        </p:nvSpPr>
        <p:spPr>
          <a:xfrm>
            <a:off x="4291428" y="1780134"/>
            <a:ext cx="3605948" cy="5077866"/>
          </a:xfrm>
          <a:prstGeom prst="rect">
            <a:avLst/>
          </a:prstGeom>
          <a:solidFill>
            <a:srgbClr val="EDEEF0">
              <a:alpha val="100000"/>
            </a:srgbClr>
          </a:solidFill>
          <a:ln w="9525">
            <a:solidFill>
              <a:srgbClr val="C8CACE">
                <a:alpha val="100000"/>
              </a:srgbClr>
            </a:solidFill>
            <a:prstDash val="solid"/>
            <a:headEnd type="none"/>
            <a:tailEnd type="none"/>
          </a:ln>
        </p:spPr>
      </p:sp>
      <p:sp>
        <p:nvSpPr>
          <p:cNvPr id="14" name="AutoShape 14"/>
          <p:cNvSpPr/>
          <p:nvPr/>
        </p:nvSpPr>
        <p:spPr>
          <a:xfrm>
            <a:off x="4291428" y="1780134"/>
            <a:ext cx="3605948" cy="9525"/>
          </a:xfrm>
          <a:prstGeom prst="line">
            <a:avLst/>
          </a:prstGeom>
          <a:ln w="28575">
            <a:solidFill>
              <a:srgbClr val="4A7FD7">
                <a:alpha val="100000"/>
              </a:srgbClr>
            </a:solidFill>
            <a:prstDash val="solid"/>
            <a:headEnd type="none"/>
            <a:tailEnd type="none"/>
          </a:ln>
        </p:spPr>
      </p:sp>
      <p:pic>
        <p:nvPicPr>
          <p:cNvPr id="15" name="Picture 15"/>
          <p:cNvPicPr>
            <a:picLocks noChangeAspect="1"/>
          </p:cNvPicPr>
          <p:nvPr/>
        </p:nvPicPr>
        <p:blipFill>
          <a:blip r:embed="rId2"/>
          <a:srcRect t="87" b="87"/>
          <a:stretch>
            <a:fillRect/>
          </a:stretch>
        </p:blipFill>
        <p:spPr>
          <a:xfrm>
            <a:off x="4491403" y="1999209"/>
            <a:ext cx="3205998" cy="1803798"/>
          </a:xfrm>
          <a:prstGeom prst="rect">
            <a:avLst/>
          </a:prstGeom>
          <a:ln>
            <a:headEnd type="none"/>
            <a:tailEnd type="none"/>
          </a:ln>
        </p:spPr>
      </p:pic>
      <p:sp>
        <p:nvSpPr>
          <p:cNvPr id="16" name="TextBox 16"/>
          <p:cNvSpPr txBox="1"/>
          <p:nvPr/>
        </p:nvSpPr>
        <p:spPr>
          <a:xfrm>
            <a:off x="4491403" y="3974455"/>
            <a:ext cx="3205998" cy="142875"/>
          </a:xfrm>
          <a:prstGeom prst="rect">
            <a:avLst/>
          </a:prstGeom>
          <a:ln>
            <a:headEnd type="none"/>
            <a:tailEnd type="none"/>
          </a:ln>
        </p:spPr>
        <p:txBody>
          <a:bodyPr vert="horz" wrap="none" lIns="0" tIns="0" rIns="0" bIns="0" rtlCol="0" anchor="t" anchorCtr="0"/>
          <a:lstStyle/>
          <a:p>
            <a:pPr algn="l">
              <a:defRPr/>
            </a:pPr>
            <a:r>
              <a:rPr lang="en-US" sz="900" b="0" i="0" strike="noStrike">
                <a:solidFill>
                  <a:srgbClr val="1A1C20">
                    <a:alpha val="50196"/>
                  </a:srgbClr>
                </a:solidFill>
                <a:latin typeface="Alibaba PuHuiTi 3.0 55 Regular"/>
                <a:ea typeface="Alibaba PuHuiTi 3.0 55 Regular"/>
                <a:cs typeface="Alibaba PuHuiTi 3.0 55 Regular"/>
              </a:rPr>
              <a:t>LOGISTICS</a:t>
            </a:r>
            <a:endParaRPr lang="en-US" sz="1100"/>
          </a:p>
        </p:txBody>
      </p:sp>
      <p:sp>
        <p:nvSpPr>
          <p:cNvPr id="17" name="TextBox 17"/>
          <p:cNvSpPr txBox="1"/>
          <p:nvPr/>
        </p:nvSpPr>
        <p:spPr>
          <a:xfrm>
            <a:off x="4491403" y="4226867"/>
            <a:ext cx="3205998" cy="238125"/>
          </a:xfrm>
          <a:prstGeom prst="rect">
            <a:avLst/>
          </a:prstGeom>
          <a:ln>
            <a:headEnd type="none"/>
            <a:tailEnd type="none"/>
          </a:ln>
        </p:spPr>
        <p:txBody>
          <a:bodyPr vert="horz" wrap="none" lIns="0" tIns="0" rIns="0" bIns="0" rtlCol="0" anchor="t" anchorCtr="0"/>
          <a:lstStyle/>
          <a:p>
            <a:pPr algn="l">
              <a:defRPr/>
            </a:pPr>
            <a:r>
              <a:rPr lang="en-US" sz="1280" b="1" i="0" strike="noStrike">
                <a:solidFill>
                  <a:srgbClr val="1A1C20">
                    <a:alpha val="100000"/>
                  </a:srgbClr>
                </a:solidFill>
                <a:latin typeface="Alibaba PuHuiTi 3.0 55 Regular"/>
                <a:ea typeface="Alibaba PuHuiTi 3.0 55 Regular"/>
                <a:cs typeface="Alibaba PuHuiTi 3.0 55 Regular"/>
              </a:rPr>
              <a:t>Logistics &amp; Warehousing</a:t>
            </a:r>
            <a:endParaRPr lang="en-US" sz="1100"/>
          </a:p>
        </p:txBody>
      </p:sp>
      <p:sp>
        <p:nvSpPr>
          <p:cNvPr id="18" name="TextBox 18"/>
          <p:cNvSpPr txBox="1"/>
          <p:nvPr/>
        </p:nvSpPr>
        <p:spPr>
          <a:xfrm>
            <a:off x="4491403" y="4670673"/>
            <a:ext cx="3405972" cy="605730"/>
          </a:xfrm>
          <a:prstGeom prst="rect">
            <a:avLst/>
          </a:prstGeom>
          <a:ln>
            <a:headEnd type="none"/>
            <a:tailEnd type="none"/>
          </a:ln>
        </p:spPr>
        <p:txBody>
          <a:bodyPr vert="horz" wrap="square" lIns="0" tIns="0" rIns="0" bIns="0" rtlCol="0" anchor="t" anchorCtr="0"/>
          <a:lstStyle/>
          <a:p>
            <a:pPr algn="l">
              <a:defRPr/>
            </a:pPr>
            <a:r>
              <a:rPr lang="en-US"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Airport, port, and warehouse material handling.</a:t>
            </a:r>
            <a:endParaRPr lang="en-US" sz="1100"/>
          </a:p>
          <a:p>
            <a:pPr algn="l"/>
            <a:r>
              <a:rPr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High tire stability and maintenance-free solid tires cut costs.</a:t>
            </a:r>
            <a:endParaRPr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endParaRPr>
          </a:p>
          <a:p>
            <a:pPr algn="l"/>
            <a:r>
              <a:rPr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Yes.</a:t>
            </a:r>
            <a:endParaRPr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endParaRPr>
          </a:p>
        </p:txBody>
      </p:sp>
      <p:sp>
        <p:nvSpPr>
          <p:cNvPr id="19" name="TextBox 19"/>
          <p:cNvSpPr txBox="1"/>
          <p:nvPr/>
        </p:nvSpPr>
        <p:spPr>
          <a:xfrm>
            <a:off x="4491403" y="5464969"/>
            <a:ext cx="3405972" cy="379066"/>
          </a:xfrm>
          <a:prstGeom prst="rect">
            <a:avLst/>
          </a:prstGeom>
          <a:ln>
            <a:headEnd type="none"/>
            <a:tailEnd type="none"/>
          </a:ln>
        </p:spPr>
        <p:txBody>
          <a:bodyPr vert="horz" wrap="square" lIns="0" tIns="0" rIns="0" bIns="0" rtlCol="0" anchor="t" anchorCtr="0"/>
          <a:lstStyle/>
          <a:p>
            <a:pPr algn="l">
              <a:defRPr/>
            </a:pPr>
            <a:r>
              <a:rPr lang="en-US"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High-frequency areas: factories, warehouses, mills.</a:t>
            </a:r>
            <a:endParaRPr lang="en-US" sz="1100"/>
          </a:p>
          <a:p>
            <a:pPr algn="l"/>
            <a:r>
              <a:rPr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Tire wear affects equipment use and efficiency.</a:t>
            </a:r>
            <a:endParaRPr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endParaRPr>
          </a:p>
        </p:txBody>
      </p:sp>
      <p:sp>
        <p:nvSpPr>
          <p:cNvPr id="20" name="AutoShape 20"/>
          <p:cNvSpPr/>
          <p:nvPr/>
        </p:nvSpPr>
        <p:spPr>
          <a:xfrm>
            <a:off x="8125918" y="1780134"/>
            <a:ext cx="3605799" cy="5077866"/>
          </a:xfrm>
          <a:prstGeom prst="rect">
            <a:avLst/>
          </a:prstGeom>
          <a:solidFill>
            <a:srgbClr val="EDEEF0">
              <a:alpha val="100000"/>
            </a:srgbClr>
          </a:solidFill>
          <a:ln w="9525">
            <a:solidFill>
              <a:srgbClr val="C8CACE">
                <a:alpha val="100000"/>
              </a:srgbClr>
            </a:solidFill>
            <a:prstDash val="solid"/>
            <a:headEnd type="none"/>
            <a:tailEnd type="none"/>
          </a:ln>
        </p:spPr>
      </p:sp>
      <p:sp>
        <p:nvSpPr>
          <p:cNvPr id="21" name="AutoShape 21"/>
          <p:cNvSpPr/>
          <p:nvPr/>
        </p:nvSpPr>
        <p:spPr>
          <a:xfrm>
            <a:off x="8125918" y="1780134"/>
            <a:ext cx="3605799" cy="9525"/>
          </a:xfrm>
          <a:prstGeom prst="line">
            <a:avLst/>
          </a:prstGeom>
          <a:ln w="28575">
            <a:solidFill>
              <a:srgbClr val="4A7FD7">
                <a:alpha val="100000"/>
              </a:srgbClr>
            </a:solidFill>
            <a:prstDash val="solid"/>
            <a:headEnd type="none"/>
            <a:tailEnd type="none"/>
          </a:ln>
        </p:spPr>
      </p:sp>
      <p:pic>
        <p:nvPicPr>
          <p:cNvPr id="22" name="Picture 22"/>
          <p:cNvPicPr>
            <a:picLocks noChangeAspect="1"/>
          </p:cNvPicPr>
          <p:nvPr/>
        </p:nvPicPr>
        <p:blipFill>
          <a:blip r:embed="rId3"/>
          <a:srcRect/>
          <a:stretch>
            <a:fillRect/>
          </a:stretch>
        </p:blipFill>
        <p:spPr>
          <a:xfrm>
            <a:off x="8325894" y="1999209"/>
            <a:ext cx="3205850" cy="3206651"/>
          </a:xfrm>
          <a:prstGeom prst="rect">
            <a:avLst/>
          </a:prstGeom>
          <a:ln>
            <a:headEnd type="none"/>
            <a:tailEnd type="none"/>
          </a:ln>
        </p:spPr>
      </p:pic>
      <p:sp>
        <p:nvSpPr>
          <p:cNvPr id="23" name="TextBox 23"/>
          <p:cNvSpPr txBox="1"/>
          <p:nvPr/>
        </p:nvSpPr>
        <p:spPr>
          <a:xfrm>
            <a:off x="8325894" y="5377310"/>
            <a:ext cx="3205850" cy="142875"/>
          </a:xfrm>
          <a:prstGeom prst="rect">
            <a:avLst/>
          </a:prstGeom>
          <a:ln>
            <a:headEnd type="none"/>
            <a:tailEnd type="none"/>
          </a:ln>
        </p:spPr>
        <p:txBody>
          <a:bodyPr vert="horz" wrap="none" lIns="0" tIns="0" rIns="0" bIns="0" rtlCol="0" anchor="t" anchorCtr="0"/>
          <a:lstStyle/>
          <a:p>
            <a:pPr algn="l">
              <a:defRPr/>
            </a:pPr>
            <a:r>
              <a:rPr lang="en-US" sz="900" b="0" i="0" strike="noStrike">
                <a:solidFill>
                  <a:srgbClr val="1A1C20">
                    <a:alpha val="50196"/>
                  </a:srgbClr>
                </a:solidFill>
                <a:latin typeface="Alibaba PuHuiTi 3.0 55 Regular"/>
                <a:ea typeface="Alibaba PuHuiTi 3.0 55 Regular"/>
                <a:cs typeface="Alibaba PuHuiTi 3.0 55 Regular"/>
              </a:rPr>
              <a:t>SPECIAL</a:t>
            </a:r>
            <a:endParaRPr lang="en-US" sz="1100"/>
          </a:p>
        </p:txBody>
      </p:sp>
      <p:sp>
        <p:nvSpPr>
          <p:cNvPr id="24" name="TextBox 24"/>
          <p:cNvSpPr txBox="1"/>
          <p:nvPr/>
        </p:nvSpPr>
        <p:spPr>
          <a:xfrm>
            <a:off x="8325894" y="5629722"/>
            <a:ext cx="3205850" cy="238125"/>
          </a:xfrm>
          <a:prstGeom prst="rect">
            <a:avLst/>
          </a:prstGeom>
          <a:ln>
            <a:headEnd type="none"/>
            <a:tailEnd type="none"/>
          </a:ln>
        </p:spPr>
        <p:txBody>
          <a:bodyPr vert="horz" wrap="none" lIns="0" tIns="0" rIns="0" bIns="0" rtlCol="0" anchor="t" anchorCtr="0"/>
          <a:lstStyle/>
          <a:p>
            <a:pPr algn="l">
              <a:defRPr/>
            </a:pPr>
            <a:r>
              <a:rPr lang="en-US" sz="1280" b="1" i="0" strike="noStrike">
                <a:solidFill>
                  <a:srgbClr val="1A1C20">
                    <a:alpha val="100000"/>
                  </a:srgbClr>
                </a:solidFill>
                <a:latin typeface="Alibaba PuHuiTi 3.0 55 Regular"/>
                <a:ea typeface="Alibaba PuHuiTi 3.0 55 Regular"/>
                <a:cs typeface="Alibaba PuHuiTi 3.0 55 Regular"/>
              </a:rPr>
              <a:t>Hazardous workplace</a:t>
            </a:r>
            <a:endParaRPr lang="en-US" sz="1100"/>
          </a:p>
        </p:txBody>
      </p:sp>
      <p:sp>
        <p:nvSpPr>
          <p:cNvPr id="25" name="TextBox 25"/>
          <p:cNvSpPr txBox="1"/>
          <p:nvPr/>
        </p:nvSpPr>
        <p:spPr>
          <a:xfrm>
            <a:off x="8325894" y="6073527"/>
            <a:ext cx="3405824" cy="605730"/>
          </a:xfrm>
          <a:prstGeom prst="rect">
            <a:avLst/>
          </a:prstGeom>
          <a:ln>
            <a:headEnd type="none"/>
            <a:tailEnd type="none"/>
          </a:ln>
        </p:spPr>
        <p:txBody>
          <a:bodyPr vert="horz" wrap="square" lIns="0" tIns="0" rIns="0" bIns="0" rtlCol="0" anchor="t" anchorCtr="0"/>
          <a:lstStyle/>
          <a:p>
            <a:pPr algn="l">
              <a:defRPr/>
            </a:pPr>
            <a:r>
              <a:rPr lang="en-US"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durable sidewalls for rough terrain.</a:t>
            </a:r>
            <a:endParaRPr lang="en-US" sz="1100"/>
          </a:p>
          <a:p>
            <a:pPr algn="l"/>
            <a:r>
              <a:rPr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Solid tires absorb bumps, reducing vibration.</a:t>
            </a:r>
            <a:endParaRPr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endParaRPr>
          </a:p>
          <a:p>
            <a:pPr algn="l"/>
            <a:r>
              <a:rPr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Go.</a:t>
            </a:r>
            <a:endParaRPr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F7F8FA">
              <a:alpha val="100000"/>
            </a:srgbClr>
          </a:solidFill>
          <a:ln>
            <a:headEnd type="none"/>
            <a:tailEnd type="none"/>
          </a:ln>
        </p:spPr>
      </p:sp>
      <p:sp>
        <p:nvSpPr>
          <p:cNvPr id="3" name="AutoShape 3"/>
          <p:cNvSpPr/>
          <p:nvPr/>
        </p:nvSpPr>
        <p:spPr>
          <a:xfrm>
            <a:off x="0" y="0"/>
            <a:ext cx="12188952" cy="6858000"/>
          </a:xfrm>
          <a:prstGeom prst="rect">
            <a:avLst/>
          </a:prstGeom>
          <a:solidFill>
            <a:srgbClr val="F7F8FA">
              <a:alpha val="100000"/>
            </a:srgbClr>
          </a:solidFill>
          <a:ln>
            <a:headEnd type="none"/>
            <a:tailEnd type="none"/>
          </a:ln>
        </p:spPr>
      </p:sp>
      <p:sp>
        <p:nvSpPr>
          <p:cNvPr id="4" name="TextBox 4"/>
          <p:cNvSpPr txBox="1"/>
          <p:nvPr/>
        </p:nvSpPr>
        <p:spPr>
          <a:xfrm>
            <a:off x="457086" y="476250"/>
            <a:ext cx="11274781" cy="133350"/>
          </a:xfrm>
          <a:prstGeom prst="rect">
            <a:avLst/>
          </a:prstGeom>
          <a:ln>
            <a:headEnd type="none"/>
            <a:tailEnd type="none"/>
          </a:ln>
        </p:spPr>
        <p:txBody>
          <a:bodyPr vert="horz" wrap="none" lIns="0" tIns="0" rIns="0" bIns="0" rtlCol="0" anchor="t" anchorCtr="0"/>
          <a:lstStyle/>
          <a:p>
            <a:pPr algn="l">
              <a:defRPr/>
            </a:pPr>
            <a:r>
              <a:rPr lang="en-US" sz="900" b="0" i="0" strike="noStrike">
                <a:solidFill>
                  <a:srgbClr val="1A1C20">
                    <a:alpha val="60000"/>
                  </a:srgbClr>
                </a:solidFill>
                <a:latin typeface="Alibaba PuHuiTi 3.0 55 Regular"/>
                <a:ea typeface="Alibaba PuHuiTi 3.0 55 Regular"/>
                <a:cs typeface="Alibaba PuHuiTi 3.0 55 Regular"/>
              </a:rPr>
              <a:t>CORE ADVANTAGES</a:t>
            </a:r>
            <a:endParaRPr lang="en-US" sz="1100"/>
          </a:p>
        </p:txBody>
      </p:sp>
      <p:sp>
        <p:nvSpPr>
          <p:cNvPr id="5" name="TextBox 5"/>
          <p:cNvSpPr txBox="1"/>
          <p:nvPr/>
        </p:nvSpPr>
        <p:spPr>
          <a:xfrm>
            <a:off x="457086" y="762000"/>
            <a:ext cx="11274781" cy="419100"/>
          </a:xfrm>
          <a:prstGeom prst="rect">
            <a:avLst/>
          </a:prstGeom>
          <a:ln>
            <a:headEnd type="none"/>
            <a:tailEnd type="none"/>
          </a:ln>
        </p:spPr>
        <p:txBody>
          <a:bodyPr vert="horz" wrap="none" lIns="0" tIns="0" rIns="0" bIns="0" rtlCol="0" anchor="t" anchorCtr="0"/>
          <a:lstStyle/>
          <a:p>
            <a:pPr algn="l">
              <a:defRPr/>
            </a:pPr>
            <a:r>
              <a:rPr lang="en-US" sz="2400" b="1" i="0" strike="noStrike">
                <a:solidFill>
                  <a:srgbClr val="1A1C20">
                    <a:alpha val="100000"/>
                  </a:srgbClr>
                </a:solidFill>
                <a:latin typeface="Alibaba PuHuiTi 3.0 55 Regular"/>
                <a:ea typeface="Alibaba PuHuiTi 3.0 55 Regular"/>
                <a:cs typeface="Alibaba PuHuiTi 3.0 55 Regular"/>
              </a:rPr>
              <a:t>Solid vs. Inflatable Tires: Key Benefits</a:t>
            </a:r>
            <a:endParaRPr lang="en-US" sz="1100"/>
          </a:p>
        </p:txBody>
      </p:sp>
      <p:sp>
        <p:nvSpPr>
          <p:cNvPr id="6" name="TextBox 6"/>
          <p:cNvSpPr txBox="1"/>
          <p:nvPr/>
        </p:nvSpPr>
        <p:spPr>
          <a:xfrm>
            <a:off x="457086" y="1314450"/>
            <a:ext cx="9583475" cy="161925"/>
          </a:xfrm>
          <a:prstGeom prst="rect">
            <a:avLst/>
          </a:prstGeom>
          <a:ln>
            <a:headEnd type="none"/>
            <a:tailEnd type="none"/>
          </a:ln>
        </p:spPr>
        <p:txBody>
          <a:bodyPr vert="horz" wrap="none" lIns="0" tIns="0" rIns="0" bIns="0" rtlCol="0" anchor="t" anchorCtr="0"/>
          <a:lstStyle/>
          <a:p>
            <a:pPr algn="l">
              <a:defRPr/>
            </a:pPr>
            <a:r>
              <a:rPr lang="en-US" sz="960" b="0" i="0" strike="noStrike">
                <a:solidFill>
                  <a:srgbClr val="1A1C20">
                    <a:alpha val="74901"/>
                  </a:srgbClr>
                </a:solidFill>
                <a:latin typeface="FZYaYiHei GB18030L2 R" panose="02000500000000000000" charset="-122"/>
                <a:ea typeface="FZYaYiHei GB18030L2 R" panose="02000500000000000000" charset="-122"/>
                <a:cs typeface="FZYaYiHei GB18030L2 R" panose="02000500000000000000" charset="-122"/>
              </a:rPr>
              <a:t>Dinggu solid tires offer better safety and cost savings vs. pneumatic tires in forklifts.</a:t>
            </a:r>
            <a:endParaRPr lang="en-US" sz="1100"/>
          </a:p>
        </p:txBody>
      </p:sp>
      <p:sp>
        <p:nvSpPr>
          <p:cNvPr id="7" name="AutoShape 7"/>
          <p:cNvSpPr/>
          <p:nvPr/>
        </p:nvSpPr>
        <p:spPr>
          <a:xfrm>
            <a:off x="457086" y="1748730"/>
            <a:ext cx="3605799" cy="4004370"/>
          </a:xfrm>
          <a:prstGeom prst="rect">
            <a:avLst/>
          </a:prstGeom>
          <a:solidFill>
            <a:srgbClr val="EBEDF0">
              <a:alpha val="100000"/>
            </a:srgbClr>
          </a:solidFill>
          <a:ln w="9525">
            <a:solidFill>
              <a:srgbClr val="D1D5DB">
                <a:alpha val="100000"/>
              </a:srgbClr>
            </a:solidFill>
            <a:prstDash val="solid"/>
            <a:headEnd type="none"/>
            <a:tailEnd type="none"/>
          </a:ln>
        </p:spPr>
      </p:sp>
      <p:sp>
        <p:nvSpPr>
          <p:cNvPr id="8" name="AutoShape 8"/>
          <p:cNvSpPr/>
          <p:nvPr/>
        </p:nvSpPr>
        <p:spPr>
          <a:xfrm>
            <a:off x="466608" y="1758255"/>
            <a:ext cx="3586754" cy="9525"/>
          </a:xfrm>
          <a:prstGeom prst="line">
            <a:avLst/>
          </a:prstGeom>
          <a:ln w="28575">
            <a:solidFill>
              <a:srgbClr val="4A7FD7">
                <a:alpha val="100000"/>
              </a:srgbClr>
            </a:solidFill>
            <a:prstDash val="solid"/>
            <a:headEnd type="none"/>
            <a:tailEnd type="none"/>
          </a:ln>
        </p:spPr>
      </p:sp>
      <p:sp>
        <p:nvSpPr>
          <p:cNvPr id="9" name="TextBox 9"/>
          <p:cNvSpPr txBox="1"/>
          <p:nvPr/>
        </p:nvSpPr>
        <p:spPr>
          <a:xfrm>
            <a:off x="657061" y="1996380"/>
            <a:ext cx="3205850" cy="114300"/>
          </a:xfrm>
          <a:prstGeom prst="rect">
            <a:avLst/>
          </a:prstGeom>
          <a:ln>
            <a:headEnd type="none"/>
            <a:tailEnd type="none"/>
          </a:ln>
        </p:spPr>
        <p:txBody>
          <a:bodyPr vert="horz" wrap="none" lIns="0" tIns="0" rIns="0" bIns="0" rtlCol="0" anchor="t" anchorCtr="0"/>
          <a:lstStyle/>
          <a:p>
            <a:pPr algn="l">
              <a:defRPr/>
            </a:pPr>
            <a:r>
              <a:rPr lang="en-US" sz="800" b="0" i="0" strike="noStrike">
                <a:solidFill>
                  <a:srgbClr val="1A1C20">
                    <a:alpha val="50196"/>
                  </a:srgbClr>
                </a:solidFill>
                <a:latin typeface="Alibaba PuHuiTi 3.0 55 Regular"/>
                <a:ea typeface="Alibaba PuHuiTi 3.0 55 Regular"/>
                <a:cs typeface="Alibaba PuHuiTi 3.0 55 Regular"/>
              </a:rPr>
              <a:t>SAFETY</a:t>
            </a:r>
            <a:endParaRPr lang="en-US" sz="1100"/>
          </a:p>
        </p:txBody>
      </p:sp>
      <p:sp>
        <p:nvSpPr>
          <p:cNvPr id="10" name="TextBox 10"/>
          <p:cNvSpPr txBox="1"/>
          <p:nvPr/>
        </p:nvSpPr>
        <p:spPr>
          <a:xfrm>
            <a:off x="657061" y="2220218"/>
            <a:ext cx="3205850" cy="238125"/>
          </a:xfrm>
          <a:prstGeom prst="rect">
            <a:avLst/>
          </a:prstGeom>
          <a:ln>
            <a:headEnd type="none"/>
            <a:tailEnd type="none"/>
          </a:ln>
        </p:spPr>
        <p:txBody>
          <a:bodyPr vert="horz" wrap="none" lIns="0" tIns="0" rIns="0" bIns="0" rtlCol="0" anchor="t" anchorCtr="0"/>
          <a:lstStyle/>
          <a:p>
            <a:pPr algn="l">
              <a:defRPr/>
            </a:pPr>
            <a:r>
              <a:rPr lang="en-US" sz="1280" b="1" i="0" strike="noStrike">
                <a:solidFill>
                  <a:srgbClr val="1A1C20">
                    <a:alpha val="100000"/>
                  </a:srgbClr>
                </a:solidFill>
                <a:latin typeface="Alibaba PuHuiTi 3.0 55 Regular"/>
                <a:ea typeface="Alibaba PuHuiTi 3.0 55 Regular"/>
                <a:cs typeface="Alibaba PuHuiTi 3.0 55 Regular"/>
              </a:rPr>
              <a:t>Zero blowout risk</a:t>
            </a:r>
            <a:endParaRPr lang="en-US" sz="1100"/>
          </a:p>
        </p:txBody>
      </p:sp>
      <p:pic>
        <p:nvPicPr>
          <p:cNvPr id="11" name="Picture 11"/>
          <p:cNvPicPr>
            <a:picLocks noChangeAspect="1"/>
          </p:cNvPicPr>
          <p:nvPr/>
        </p:nvPicPr>
        <p:blipFill>
          <a:blip r:embed="rId1"/>
          <a:srcRect l="13124" r="13124"/>
          <a:stretch>
            <a:fillRect/>
          </a:stretch>
        </p:blipFill>
        <p:spPr>
          <a:xfrm>
            <a:off x="657061" y="2635448"/>
            <a:ext cx="3205850" cy="2004120"/>
          </a:xfrm>
          <a:prstGeom prst="rect">
            <a:avLst/>
          </a:prstGeom>
          <a:ln>
            <a:headEnd type="none"/>
            <a:tailEnd type="none"/>
          </a:ln>
        </p:spPr>
      </p:pic>
      <p:sp>
        <p:nvSpPr>
          <p:cNvPr id="12" name="AutoShape 12"/>
          <p:cNvSpPr/>
          <p:nvPr/>
        </p:nvSpPr>
        <p:spPr>
          <a:xfrm>
            <a:off x="642256" y="4853880"/>
            <a:ext cx="133317" cy="133350"/>
          </a:xfrm>
          <a:custGeom>
            <a:avLst/>
            <a:gdLst/>
            <a:ahLst/>
            <a:cxnLst/>
            <a:rect l="l" t="t" r="r" b="b"/>
            <a:pathLst>
              <a:path w="9998" h="10000">
                <a:moveTo>
                  <a:pt x="433" y="827"/>
                </a:moveTo>
                <a:lnTo>
                  <a:pt x="4999" y="0"/>
                </a:lnTo>
                <a:lnTo>
                  <a:pt x="9565" y="827"/>
                </a:lnTo>
                <a:cubicBezTo>
                  <a:pt x="9691" y="851"/>
                  <a:pt x="9794" y="906"/>
                  <a:pt x="9876" y="991"/>
                </a:cubicBezTo>
                <a:cubicBezTo>
                  <a:pt x="9957" y="1075"/>
                  <a:pt x="9998" y="1169"/>
                  <a:pt x="9998" y="1273"/>
                </a:cubicBezTo>
                <a:lnTo>
                  <a:pt x="9998" y="5809"/>
                </a:lnTo>
                <a:cubicBezTo>
                  <a:pt x="9998" y="6269"/>
                  <a:pt x="9866" y="6700"/>
                  <a:pt x="9604" y="7100"/>
                </a:cubicBezTo>
                <a:cubicBezTo>
                  <a:pt x="9340" y="7500"/>
                  <a:pt x="8975" y="7827"/>
                  <a:pt x="8509" y="8082"/>
                </a:cubicBezTo>
                <a:lnTo>
                  <a:pt x="4999" y="10000"/>
                </a:lnTo>
                <a:lnTo>
                  <a:pt x="1489" y="8082"/>
                </a:lnTo>
                <a:cubicBezTo>
                  <a:pt x="1022" y="7827"/>
                  <a:pt x="657" y="7500"/>
                  <a:pt x="394" y="7100"/>
                </a:cubicBezTo>
                <a:cubicBezTo>
                  <a:pt x="131" y="6700"/>
                  <a:pt x="0" y="6269"/>
                  <a:pt x="0" y="5809"/>
                </a:cubicBezTo>
                <a:lnTo>
                  <a:pt x="0" y="1273"/>
                </a:lnTo>
                <a:cubicBezTo>
                  <a:pt x="0" y="1169"/>
                  <a:pt x="40" y="1075"/>
                  <a:pt x="122" y="991"/>
                </a:cubicBezTo>
                <a:cubicBezTo>
                  <a:pt x="203" y="906"/>
                  <a:pt x="307" y="851"/>
                  <a:pt x="433" y="827"/>
                </a:cubicBezTo>
                <a:moveTo>
                  <a:pt x="8887" y="1636"/>
                </a:moveTo>
                <a:lnTo>
                  <a:pt x="4999" y="927"/>
                </a:lnTo>
                <a:lnTo>
                  <a:pt x="1111" y="1636"/>
                </a:lnTo>
                <a:lnTo>
                  <a:pt x="1111" y="5809"/>
                </a:lnTo>
                <a:cubicBezTo>
                  <a:pt x="1111" y="6118"/>
                  <a:pt x="1198" y="6406"/>
                  <a:pt x="1372" y="6673"/>
                </a:cubicBezTo>
                <a:cubicBezTo>
                  <a:pt x="1546" y="6939"/>
                  <a:pt x="1788" y="7157"/>
                  <a:pt x="2100" y="7327"/>
                </a:cubicBezTo>
                <a:lnTo>
                  <a:pt x="4999" y="8909"/>
                </a:lnTo>
                <a:lnTo>
                  <a:pt x="7898" y="7327"/>
                </a:lnTo>
                <a:cubicBezTo>
                  <a:pt x="8209" y="7157"/>
                  <a:pt x="8452" y="6939"/>
                  <a:pt x="8626" y="6673"/>
                </a:cubicBezTo>
                <a:cubicBezTo>
                  <a:pt x="8800" y="6406"/>
                  <a:pt x="8887" y="6118"/>
                  <a:pt x="8887" y="5809"/>
                </a:cubicBezTo>
                <a:lnTo>
                  <a:pt x="8887" y="1636"/>
                </a:lnTo>
                <a:moveTo>
                  <a:pt x="4721" y="5536"/>
                </a:moveTo>
                <a:lnTo>
                  <a:pt x="7476" y="3282"/>
                </a:lnTo>
                <a:lnTo>
                  <a:pt x="8254" y="3927"/>
                </a:lnTo>
                <a:lnTo>
                  <a:pt x="4721" y="6818"/>
                </a:lnTo>
                <a:lnTo>
                  <a:pt x="2366" y="4891"/>
                </a:lnTo>
                <a:lnTo>
                  <a:pt x="3155" y="4245"/>
                </a:lnTo>
              </a:path>
            </a:pathLst>
          </a:custGeom>
          <a:solidFill>
            <a:srgbClr val="4A7FD7">
              <a:alpha val="100000"/>
            </a:srgbClr>
          </a:solidFill>
          <a:ln>
            <a:headEnd type="none"/>
            <a:tailEnd type="none"/>
          </a:ln>
        </p:spPr>
      </p:sp>
      <p:sp>
        <p:nvSpPr>
          <p:cNvPr id="13" name="TextBox 13"/>
          <p:cNvSpPr txBox="1"/>
          <p:nvPr/>
        </p:nvSpPr>
        <p:spPr>
          <a:xfrm>
            <a:off x="855994" y="4820543"/>
            <a:ext cx="3006916" cy="365671"/>
          </a:xfrm>
          <a:prstGeom prst="rect">
            <a:avLst/>
          </a:prstGeom>
          <a:ln>
            <a:headEnd type="none"/>
            <a:tailEnd type="none"/>
          </a:ln>
        </p:spPr>
        <p:txBody>
          <a:bodyPr vert="horz" wrap="square" lIns="0" tIns="0" rIns="0" bIns="0" rtlCol="0" anchor="t" anchorCtr="0"/>
          <a:lstStyle/>
          <a:p>
            <a:pPr algn="l">
              <a:defRPr/>
            </a:pPr>
            <a:r>
              <a:rPr lang="en-US"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Solid tires avoid punctures and sudden pressure loss.</a:t>
            </a:r>
            <a:endParaRPr lang="en-US" sz="1100"/>
          </a:p>
          <a:p>
            <a:pPr algn="l"/>
            <a:r>
              <a:rPr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Risk</a:t>
            </a:r>
            <a:endParaRPr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endParaRPr>
          </a:p>
        </p:txBody>
      </p:sp>
      <p:sp>
        <p:nvSpPr>
          <p:cNvPr id="14" name="AutoShape 14"/>
          <p:cNvSpPr/>
          <p:nvPr/>
        </p:nvSpPr>
        <p:spPr>
          <a:xfrm>
            <a:off x="642256" y="5375673"/>
            <a:ext cx="133317" cy="133350"/>
          </a:xfrm>
          <a:custGeom>
            <a:avLst/>
            <a:gdLst/>
            <a:ahLst/>
            <a:cxnLst/>
            <a:rect l="l" t="t" r="r" b="b"/>
            <a:pathLst>
              <a:path w="9998" h="10000">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4499" y="7500"/>
                </a:moveTo>
                <a:lnTo>
                  <a:pt x="4499" y="6500"/>
                </a:lnTo>
                <a:lnTo>
                  <a:pt x="5499" y="6500"/>
                </a:lnTo>
                <a:lnTo>
                  <a:pt x="5499" y="7500"/>
                </a:lnTo>
                <a:lnTo>
                  <a:pt x="4499" y="7500"/>
                </a:lnTo>
                <a:moveTo>
                  <a:pt x="4499" y="5500"/>
                </a:moveTo>
                <a:lnTo>
                  <a:pt x="4499" y="2500"/>
                </a:lnTo>
                <a:lnTo>
                  <a:pt x="5499" y="2500"/>
                </a:lnTo>
                <a:lnTo>
                  <a:pt x="5499" y="5500"/>
                </a:lnTo>
              </a:path>
            </a:pathLst>
          </a:custGeom>
          <a:solidFill>
            <a:srgbClr val="4A7FD7">
              <a:alpha val="100000"/>
            </a:srgbClr>
          </a:solidFill>
          <a:ln>
            <a:headEnd type="none"/>
            <a:tailEnd type="none"/>
          </a:ln>
        </p:spPr>
      </p:sp>
      <p:sp>
        <p:nvSpPr>
          <p:cNvPr id="15" name="TextBox 15"/>
          <p:cNvSpPr txBox="1"/>
          <p:nvPr/>
        </p:nvSpPr>
        <p:spPr>
          <a:xfrm>
            <a:off x="855994" y="5342334"/>
            <a:ext cx="3006916" cy="365671"/>
          </a:xfrm>
          <a:prstGeom prst="rect">
            <a:avLst/>
          </a:prstGeom>
          <a:ln>
            <a:headEnd type="none"/>
            <a:tailEnd type="none"/>
          </a:ln>
        </p:spPr>
        <p:txBody>
          <a:bodyPr vert="horz" wrap="square" lIns="0" tIns="0" rIns="0" bIns="0" rtlCol="0" anchor="t" anchorCtr="0"/>
          <a:lstStyle/>
          <a:p>
            <a:pPr algn="l">
              <a:defRPr/>
            </a:pPr>
            <a:r>
              <a:rPr lang="en-US"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Pneumatic tires prone to punctures; solid tires safer.</a:t>
            </a:r>
            <a:endParaRPr lang="en-US" sz="1100"/>
          </a:p>
          <a:p>
            <a:pPr algn="l"/>
            <a:r>
              <a:rPr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Full margin</a:t>
            </a:r>
            <a:endParaRPr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endParaRPr>
          </a:p>
        </p:txBody>
      </p:sp>
      <p:sp>
        <p:nvSpPr>
          <p:cNvPr id="16" name="AutoShape 16"/>
          <p:cNvSpPr/>
          <p:nvPr/>
        </p:nvSpPr>
        <p:spPr>
          <a:xfrm>
            <a:off x="4291428" y="1748730"/>
            <a:ext cx="3605948" cy="4004370"/>
          </a:xfrm>
          <a:prstGeom prst="rect">
            <a:avLst/>
          </a:prstGeom>
          <a:solidFill>
            <a:srgbClr val="EBEDF0">
              <a:alpha val="100000"/>
            </a:srgbClr>
          </a:solidFill>
          <a:ln w="9525">
            <a:solidFill>
              <a:srgbClr val="D1D5DB">
                <a:alpha val="100000"/>
              </a:srgbClr>
            </a:solidFill>
            <a:prstDash val="solid"/>
            <a:headEnd type="none"/>
            <a:tailEnd type="none"/>
          </a:ln>
        </p:spPr>
      </p:sp>
      <p:sp>
        <p:nvSpPr>
          <p:cNvPr id="17" name="AutoShape 17"/>
          <p:cNvSpPr/>
          <p:nvPr/>
        </p:nvSpPr>
        <p:spPr>
          <a:xfrm>
            <a:off x="4300950" y="1758255"/>
            <a:ext cx="3586903" cy="9525"/>
          </a:xfrm>
          <a:prstGeom prst="line">
            <a:avLst/>
          </a:prstGeom>
          <a:ln w="28575">
            <a:solidFill>
              <a:srgbClr val="4A7FD7">
                <a:alpha val="100000"/>
              </a:srgbClr>
            </a:solidFill>
            <a:prstDash val="solid"/>
            <a:headEnd type="none"/>
            <a:tailEnd type="none"/>
          </a:ln>
        </p:spPr>
      </p:sp>
      <p:sp>
        <p:nvSpPr>
          <p:cNvPr id="18" name="TextBox 18"/>
          <p:cNvSpPr txBox="1"/>
          <p:nvPr/>
        </p:nvSpPr>
        <p:spPr>
          <a:xfrm>
            <a:off x="4491403" y="1996380"/>
            <a:ext cx="3205998" cy="114300"/>
          </a:xfrm>
          <a:prstGeom prst="rect">
            <a:avLst/>
          </a:prstGeom>
          <a:ln>
            <a:headEnd type="none"/>
            <a:tailEnd type="none"/>
          </a:ln>
        </p:spPr>
        <p:txBody>
          <a:bodyPr vert="horz" wrap="none" lIns="0" tIns="0" rIns="0" bIns="0" rtlCol="0" anchor="t" anchorCtr="0"/>
          <a:lstStyle/>
          <a:p>
            <a:pPr algn="l">
              <a:defRPr/>
            </a:pPr>
            <a:r>
              <a:rPr lang="en-US" sz="800" b="0" i="0" strike="noStrike">
                <a:solidFill>
                  <a:srgbClr val="1A1C20">
                    <a:alpha val="50196"/>
                  </a:srgbClr>
                </a:solidFill>
                <a:latin typeface="Alibaba PuHuiTi 3.0 55 Regular"/>
                <a:ea typeface="Alibaba PuHuiTi 3.0 55 Regular"/>
                <a:cs typeface="Alibaba PuHuiTi 3.0 55 Regular"/>
              </a:rPr>
              <a:t>ECONOMY</a:t>
            </a:r>
            <a:endParaRPr lang="en-US" sz="1100"/>
          </a:p>
        </p:txBody>
      </p:sp>
      <p:sp>
        <p:nvSpPr>
          <p:cNvPr id="19" name="TextBox 19"/>
          <p:cNvSpPr txBox="1"/>
          <p:nvPr/>
        </p:nvSpPr>
        <p:spPr>
          <a:xfrm>
            <a:off x="4491403" y="2220218"/>
            <a:ext cx="3205998" cy="238125"/>
          </a:xfrm>
          <a:prstGeom prst="rect">
            <a:avLst/>
          </a:prstGeom>
          <a:ln>
            <a:headEnd type="none"/>
            <a:tailEnd type="none"/>
          </a:ln>
        </p:spPr>
        <p:txBody>
          <a:bodyPr vert="horz" wrap="none" lIns="0" tIns="0" rIns="0" bIns="0" rtlCol="0" anchor="t" anchorCtr="0"/>
          <a:lstStyle/>
          <a:p>
            <a:pPr algn="l">
              <a:defRPr/>
            </a:pPr>
            <a:r>
              <a:rPr lang="en-US" sz="1280" b="1" i="0" strike="noStrike">
                <a:solidFill>
                  <a:srgbClr val="1A1C20">
                    <a:alpha val="100000"/>
                  </a:srgbClr>
                </a:solidFill>
                <a:latin typeface="Alibaba PuHuiTi 3.0 55 Regular"/>
                <a:ea typeface="Alibaba PuHuiTi 3.0 55 Regular"/>
                <a:cs typeface="Alibaba PuHuiTi 3.0 55 Regular"/>
              </a:rPr>
              <a:t>Lower costs, better efficiency</a:t>
            </a:r>
            <a:endParaRPr lang="en-US" sz="1100"/>
          </a:p>
        </p:txBody>
      </p:sp>
      <p:sp>
        <p:nvSpPr>
          <p:cNvPr id="20" name="AutoShape 20"/>
          <p:cNvSpPr/>
          <p:nvPr/>
        </p:nvSpPr>
        <p:spPr>
          <a:xfrm>
            <a:off x="4491403" y="2635448"/>
            <a:ext cx="3205998" cy="1562100"/>
          </a:xfrm>
          <a:prstGeom prst="roundRect">
            <a:avLst>
              <a:gd name="adj" fmla="val 2855"/>
            </a:avLst>
          </a:prstGeom>
          <a:solidFill>
            <a:srgbClr val="4A7FD7">
              <a:alpha val="7843"/>
            </a:srgbClr>
          </a:solidFill>
          <a:ln>
            <a:headEnd type="none"/>
            <a:tailEnd type="none"/>
          </a:ln>
        </p:spPr>
      </p:sp>
      <p:sp>
        <p:nvSpPr>
          <p:cNvPr id="21" name="TextBox 21"/>
          <p:cNvSpPr txBox="1"/>
          <p:nvPr/>
        </p:nvSpPr>
        <p:spPr>
          <a:xfrm>
            <a:off x="4758036" y="2835473"/>
            <a:ext cx="756155" cy="295275"/>
          </a:xfrm>
          <a:prstGeom prst="rect">
            <a:avLst/>
          </a:prstGeom>
          <a:ln>
            <a:headEnd type="none"/>
            <a:tailEnd type="none"/>
          </a:ln>
        </p:spPr>
        <p:txBody>
          <a:bodyPr vert="horz" wrap="none" lIns="0" tIns="0" rIns="0" bIns="0" rtlCol="0" anchor="t" anchorCtr="0"/>
          <a:lstStyle/>
          <a:p>
            <a:pPr algn="l">
              <a:defRPr/>
            </a:pPr>
            <a:r>
              <a:rPr lang="en-US" sz="2100" b="1" i="0" strike="noStrike">
                <a:solidFill>
                  <a:srgbClr val="4A7FD7">
                    <a:alpha val="100000"/>
                  </a:srgbClr>
                </a:solidFill>
                <a:latin typeface="Alibaba PuHuiTi 3.0 55 Regular"/>
                <a:ea typeface="Alibaba PuHuiTi 3.0 55 Regular"/>
                <a:cs typeface="Alibaba PuHuiTi 3.0 55 Regular"/>
              </a:rPr>
              <a:t>30%+</a:t>
            </a:r>
            <a:endParaRPr lang="en-US" sz="1100"/>
          </a:p>
        </p:txBody>
      </p:sp>
      <p:sp>
        <p:nvSpPr>
          <p:cNvPr id="22" name="TextBox 22"/>
          <p:cNvSpPr txBox="1"/>
          <p:nvPr/>
        </p:nvSpPr>
        <p:spPr>
          <a:xfrm>
            <a:off x="4758036" y="3206948"/>
            <a:ext cx="714196" cy="133350"/>
          </a:xfrm>
          <a:prstGeom prst="rect">
            <a:avLst/>
          </a:prstGeom>
          <a:ln>
            <a:headEnd type="none"/>
            <a:tailEnd type="none"/>
          </a:ln>
        </p:spPr>
        <p:txBody>
          <a:bodyPr vert="horz" wrap="none" lIns="0" tIns="0" rIns="0" bIns="0" rtlCol="0" anchor="t" anchorCtr="0"/>
          <a:lstStyle/>
          <a:p>
            <a:pPr algn="l">
              <a:defRPr/>
            </a:pPr>
            <a:r>
              <a:rPr lang="en-US" sz="720" b="0" i="0" strike="noStrike">
                <a:solidFill>
                  <a:srgbClr val="1A1C20">
                    <a:alpha val="70196"/>
                  </a:srgbClr>
                </a:solidFill>
                <a:latin typeface="FZYaYiHei GB18030L2 R" panose="02000500000000000000" charset="-122"/>
                <a:ea typeface="FZYaYiHei GB18030L2 R" panose="02000500000000000000" charset="-122"/>
                <a:cs typeface="FZYaYiHei GB18030L2 R" panose="02000500000000000000" charset="-122"/>
              </a:rPr>
              <a:t>Long-lasting</a:t>
            </a:r>
            <a:endParaRPr lang="en-US" sz="1100"/>
          </a:p>
        </p:txBody>
      </p:sp>
      <p:sp>
        <p:nvSpPr>
          <p:cNvPr id="23" name="AutoShape 23"/>
          <p:cNvSpPr/>
          <p:nvPr/>
        </p:nvSpPr>
        <p:spPr>
          <a:xfrm>
            <a:off x="4614155" y="3626048"/>
            <a:ext cx="266633" cy="266700"/>
          </a:xfrm>
          <a:custGeom>
            <a:avLst/>
            <a:gdLst/>
            <a:ahLst/>
            <a:cxnLst/>
            <a:rect l="l" t="t" r="r" b="b"/>
            <a:pathLst>
              <a:path w="9998" h="10000">
                <a:moveTo>
                  <a:pt x="4999" y="0"/>
                </a:moveTo>
                <a:cubicBezTo>
                  <a:pt x="5677" y="0"/>
                  <a:pt x="6326" y="100"/>
                  <a:pt x="6944" y="300"/>
                </a:cubicBezTo>
                <a:cubicBezTo>
                  <a:pt x="7544" y="483"/>
                  <a:pt x="8074" y="748"/>
                  <a:pt x="8535" y="1094"/>
                </a:cubicBezTo>
                <a:cubicBezTo>
                  <a:pt x="8995" y="1440"/>
                  <a:pt x="9352" y="1838"/>
                  <a:pt x="9607" y="2288"/>
                </a:cubicBezTo>
                <a:cubicBezTo>
                  <a:pt x="9867" y="2754"/>
                  <a:pt x="9998" y="3242"/>
                  <a:pt x="9998" y="3750"/>
                </a:cubicBezTo>
                <a:lnTo>
                  <a:pt x="9998" y="6250"/>
                </a:lnTo>
                <a:cubicBezTo>
                  <a:pt x="9998" y="6758"/>
                  <a:pt x="9867" y="7246"/>
                  <a:pt x="9607" y="7713"/>
                </a:cubicBezTo>
                <a:cubicBezTo>
                  <a:pt x="9352" y="8163"/>
                  <a:pt x="8995" y="8560"/>
                  <a:pt x="8535" y="8906"/>
                </a:cubicBezTo>
                <a:cubicBezTo>
                  <a:pt x="8074" y="9252"/>
                  <a:pt x="7544" y="9516"/>
                  <a:pt x="6944" y="9700"/>
                </a:cubicBezTo>
                <a:cubicBezTo>
                  <a:pt x="6326" y="9900"/>
                  <a:pt x="5677" y="10000"/>
                  <a:pt x="4999" y="10000"/>
                </a:cubicBezTo>
                <a:cubicBezTo>
                  <a:pt x="4108" y="10000"/>
                  <a:pt x="3281" y="9833"/>
                  <a:pt x="2518" y="9500"/>
                </a:cubicBezTo>
                <a:cubicBezTo>
                  <a:pt x="1772" y="9183"/>
                  <a:pt x="1175" y="8750"/>
                  <a:pt x="727" y="8200"/>
                </a:cubicBezTo>
                <a:cubicBezTo>
                  <a:pt x="266" y="7633"/>
                  <a:pt x="24" y="7021"/>
                  <a:pt x="0" y="6363"/>
                </a:cubicBezTo>
                <a:lnTo>
                  <a:pt x="0" y="3750"/>
                </a:lnTo>
                <a:cubicBezTo>
                  <a:pt x="0" y="3242"/>
                  <a:pt x="130" y="2754"/>
                  <a:pt x="391" y="2288"/>
                </a:cubicBezTo>
                <a:cubicBezTo>
                  <a:pt x="645" y="1838"/>
                  <a:pt x="1003" y="1440"/>
                  <a:pt x="1463" y="1094"/>
                </a:cubicBezTo>
                <a:cubicBezTo>
                  <a:pt x="1923" y="748"/>
                  <a:pt x="2454" y="483"/>
                  <a:pt x="3054" y="300"/>
                </a:cubicBezTo>
                <a:cubicBezTo>
                  <a:pt x="3672" y="100"/>
                  <a:pt x="4320" y="0"/>
                  <a:pt x="4999" y="0"/>
                </a:cubicBezTo>
                <a:moveTo>
                  <a:pt x="4999" y="7500"/>
                </a:moveTo>
                <a:cubicBezTo>
                  <a:pt x="4169" y="7500"/>
                  <a:pt x="3390" y="7354"/>
                  <a:pt x="2663" y="7063"/>
                </a:cubicBezTo>
                <a:cubicBezTo>
                  <a:pt x="1954" y="6779"/>
                  <a:pt x="1369" y="6396"/>
                  <a:pt x="909" y="5913"/>
                </a:cubicBezTo>
                <a:lnTo>
                  <a:pt x="909" y="6250"/>
                </a:lnTo>
                <a:cubicBezTo>
                  <a:pt x="909" y="6542"/>
                  <a:pt x="1012" y="6835"/>
                  <a:pt x="1218" y="7131"/>
                </a:cubicBezTo>
                <a:cubicBezTo>
                  <a:pt x="1424" y="7427"/>
                  <a:pt x="1711" y="7696"/>
                  <a:pt x="2081" y="7938"/>
                </a:cubicBezTo>
                <a:cubicBezTo>
                  <a:pt x="2463" y="8188"/>
                  <a:pt x="2896" y="8383"/>
                  <a:pt x="3381" y="8525"/>
                </a:cubicBezTo>
                <a:cubicBezTo>
                  <a:pt x="3896" y="8675"/>
                  <a:pt x="4435" y="8750"/>
                  <a:pt x="4999" y="8750"/>
                </a:cubicBezTo>
                <a:cubicBezTo>
                  <a:pt x="5726" y="8750"/>
                  <a:pt x="6411" y="8625"/>
                  <a:pt x="7053" y="8375"/>
                </a:cubicBezTo>
                <a:cubicBezTo>
                  <a:pt x="7647" y="8150"/>
                  <a:pt x="8128" y="7850"/>
                  <a:pt x="8498" y="7475"/>
                </a:cubicBezTo>
                <a:cubicBezTo>
                  <a:pt x="8868" y="7100"/>
                  <a:pt x="9065" y="6717"/>
                  <a:pt x="9089" y="6325"/>
                </a:cubicBezTo>
                <a:lnTo>
                  <a:pt x="9089" y="5900"/>
                </a:lnTo>
                <a:cubicBezTo>
                  <a:pt x="8628" y="6392"/>
                  <a:pt x="8043" y="6779"/>
                  <a:pt x="7335" y="7063"/>
                </a:cubicBezTo>
                <a:cubicBezTo>
                  <a:pt x="6607" y="7354"/>
                  <a:pt x="5829" y="7500"/>
                  <a:pt x="4999" y="7500"/>
                </a:cubicBezTo>
                <a:moveTo>
                  <a:pt x="4999" y="1250"/>
                </a:moveTo>
                <a:cubicBezTo>
                  <a:pt x="4435" y="1250"/>
                  <a:pt x="3896" y="1325"/>
                  <a:pt x="3381" y="1475"/>
                </a:cubicBezTo>
                <a:cubicBezTo>
                  <a:pt x="2896" y="1617"/>
                  <a:pt x="2463" y="1813"/>
                  <a:pt x="2081" y="2063"/>
                </a:cubicBezTo>
                <a:cubicBezTo>
                  <a:pt x="1711" y="2304"/>
                  <a:pt x="1424" y="2573"/>
                  <a:pt x="1218" y="2869"/>
                </a:cubicBezTo>
                <a:cubicBezTo>
                  <a:pt x="1012" y="3165"/>
                  <a:pt x="909" y="3458"/>
                  <a:pt x="909" y="3750"/>
                </a:cubicBezTo>
                <a:cubicBezTo>
                  <a:pt x="909" y="4042"/>
                  <a:pt x="1012" y="4335"/>
                  <a:pt x="1218" y="4631"/>
                </a:cubicBezTo>
                <a:cubicBezTo>
                  <a:pt x="1424" y="4927"/>
                  <a:pt x="1711" y="5196"/>
                  <a:pt x="2081" y="5438"/>
                </a:cubicBezTo>
                <a:cubicBezTo>
                  <a:pt x="2463" y="5688"/>
                  <a:pt x="2896" y="5883"/>
                  <a:pt x="3381" y="6025"/>
                </a:cubicBezTo>
                <a:cubicBezTo>
                  <a:pt x="3896" y="6175"/>
                  <a:pt x="4435" y="6250"/>
                  <a:pt x="4999" y="6250"/>
                </a:cubicBezTo>
                <a:cubicBezTo>
                  <a:pt x="5562" y="6250"/>
                  <a:pt x="6101" y="6175"/>
                  <a:pt x="6617" y="6025"/>
                </a:cubicBezTo>
                <a:cubicBezTo>
                  <a:pt x="7101" y="5883"/>
                  <a:pt x="7535" y="5688"/>
                  <a:pt x="7917" y="5438"/>
                </a:cubicBezTo>
                <a:cubicBezTo>
                  <a:pt x="8286" y="5196"/>
                  <a:pt x="8574" y="4927"/>
                  <a:pt x="8780" y="4631"/>
                </a:cubicBezTo>
                <a:cubicBezTo>
                  <a:pt x="8986" y="4335"/>
                  <a:pt x="9089" y="4042"/>
                  <a:pt x="9089" y="3750"/>
                </a:cubicBezTo>
                <a:cubicBezTo>
                  <a:pt x="9089" y="3458"/>
                  <a:pt x="8986" y="3165"/>
                  <a:pt x="8780" y="2869"/>
                </a:cubicBezTo>
                <a:cubicBezTo>
                  <a:pt x="8574" y="2573"/>
                  <a:pt x="8286" y="2304"/>
                  <a:pt x="7917" y="2063"/>
                </a:cubicBezTo>
                <a:cubicBezTo>
                  <a:pt x="7535" y="1813"/>
                  <a:pt x="7101" y="1617"/>
                  <a:pt x="6617" y="1475"/>
                </a:cubicBezTo>
                <a:cubicBezTo>
                  <a:pt x="6101" y="1325"/>
                  <a:pt x="5562" y="1250"/>
                  <a:pt x="4999" y="1250"/>
                </a:cubicBezTo>
              </a:path>
            </a:pathLst>
          </a:custGeom>
          <a:solidFill>
            <a:srgbClr val="4A7FD7">
              <a:alpha val="100000"/>
            </a:srgbClr>
          </a:solidFill>
          <a:ln>
            <a:headEnd type="none"/>
            <a:tailEnd type="none"/>
          </a:ln>
        </p:spPr>
      </p:sp>
      <p:sp>
        <p:nvSpPr>
          <p:cNvPr id="24" name="TextBox 24"/>
          <p:cNvSpPr txBox="1"/>
          <p:nvPr/>
        </p:nvSpPr>
        <p:spPr>
          <a:xfrm>
            <a:off x="4965451" y="3521273"/>
            <a:ext cx="815523" cy="295275"/>
          </a:xfrm>
          <a:prstGeom prst="rect">
            <a:avLst/>
          </a:prstGeom>
          <a:ln>
            <a:headEnd type="none"/>
            <a:tailEnd type="none"/>
          </a:ln>
        </p:spPr>
        <p:txBody>
          <a:bodyPr vert="horz" wrap="none" lIns="0" tIns="0" rIns="0" bIns="0" rtlCol="0" anchor="t" anchorCtr="0"/>
          <a:lstStyle/>
          <a:p>
            <a:pPr algn="l">
              <a:defRPr/>
            </a:pPr>
            <a:r>
              <a:rPr lang="en-US" sz="2100" b="1" i="0" strike="noStrike">
                <a:solidFill>
                  <a:srgbClr val="4A7FD7">
                    <a:alpha val="100000"/>
                  </a:srgbClr>
                </a:solidFill>
                <a:latin typeface="Alibaba PuHuiTi 3.0 55 Regular"/>
                <a:ea typeface="Alibaba PuHuiTi 3.0 55 Regular"/>
                <a:cs typeface="Alibaba PuHuiTi 3.0 55 Regular"/>
              </a:rPr>
              <a:t>¥200+</a:t>
            </a:r>
            <a:endParaRPr lang="en-US" sz="1100"/>
          </a:p>
        </p:txBody>
      </p:sp>
      <p:sp>
        <p:nvSpPr>
          <p:cNvPr id="25" name="TextBox 25"/>
          <p:cNvSpPr txBox="1"/>
          <p:nvPr/>
        </p:nvSpPr>
        <p:spPr>
          <a:xfrm>
            <a:off x="4965451" y="3892748"/>
            <a:ext cx="748864" cy="133350"/>
          </a:xfrm>
          <a:prstGeom prst="rect">
            <a:avLst/>
          </a:prstGeom>
          <a:ln>
            <a:headEnd type="none"/>
            <a:tailEnd type="none"/>
          </a:ln>
        </p:spPr>
        <p:txBody>
          <a:bodyPr vert="horz" wrap="none" lIns="0" tIns="0" rIns="0" bIns="0" rtlCol="0" anchor="t" anchorCtr="0"/>
          <a:lstStyle/>
          <a:p>
            <a:pPr algn="l">
              <a:defRPr/>
            </a:pPr>
            <a:r>
              <a:rPr lang="en-US" sz="720" b="0" i="0" strike="noStrike">
                <a:solidFill>
                  <a:srgbClr val="1A1C20">
                    <a:alpha val="70196"/>
                  </a:srgbClr>
                </a:solidFill>
                <a:latin typeface="FZYaYiHei GB18030L2 R" panose="02000500000000000000" charset="-122"/>
                <a:ea typeface="FZYaYiHei GB18030L2 R" panose="02000500000000000000" charset="-122"/>
                <a:cs typeface="FZYaYiHei GB18030L2 R" panose="02000500000000000000" charset="-122"/>
              </a:rPr>
              <a:t>Cost reduction</a:t>
            </a:r>
            <a:endParaRPr lang="en-US" sz="1100"/>
          </a:p>
        </p:txBody>
      </p:sp>
      <p:sp>
        <p:nvSpPr>
          <p:cNvPr id="26" name="AutoShape 26"/>
          <p:cNvSpPr/>
          <p:nvPr/>
        </p:nvSpPr>
        <p:spPr>
          <a:xfrm>
            <a:off x="4476598" y="4411861"/>
            <a:ext cx="133317" cy="133350"/>
          </a:xfrm>
          <a:custGeom>
            <a:avLst/>
            <a:gdLst/>
            <a:ahLst/>
            <a:cxnLst/>
            <a:rect l="l" t="t" r="r" b="b"/>
            <a:pathLst>
              <a:path w="9998" h="10000">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5499" y="2500"/>
                </a:moveTo>
                <a:lnTo>
                  <a:pt x="5499" y="5000"/>
                </a:lnTo>
                <a:lnTo>
                  <a:pt x="7498" y="5000"/>
                </a:lnTo>
                <a:lnTo>
                  <a:pt x="7498" y="6000"/>
                </a:lnTo>
                <a:lnTo>
                  <a:pt x="4499" y="6000"/>
                </a:lnTo>
                <a:lnTo>
                  <a:pt x="4499" y="2500"/>
                </a:lnTo>
              </a:path>
            </a:pathLst>
          </a:custGeom>
          <a:solidFill>
            <a:srgbClr val="4A7FD7">
              <a:alpha val="100000"/>
            </a:srgbClr>
          </a:solidFill>
          <a:ln>
            <a:headEnd type="none"/>
            <a:tailEnd type="none"/>
          </a:ln>
        </p:spPr>
      </p:sp>
      <p:sp>
        <p:nvSpPr>
          <p:cNvPr id="27" name="TextBox 27"/>
          <p:cNvSpPr txBox="1"/>
          <p:nvPr/>
        </p:nvSpPr>
        <p:spPr>
          <a:xfrm>
            <a:off x="4690336" y="4378523"/>
            <a:ext cx="2971354" cy="152400"/>
          </a:xfrm>
          <a:prstGeom prst="rect">
            <a:avLst/>
          </a:prstGeom>
          <a:ln>
            <a:headEnd type="none"/>
            <a:tailEnd type="none"/>
          </a:ln>
        </p:spPr>
        <p:txBody>
          <a:bodyPr vert="horz" wrap="none" lIns="0" tIns="0" rIns="0" bIns="0" rtlCol="0" anchor="t" anchorCtr="0"/>
          <a:lstStyle/>
          <a:p>
            <a:pPr algn="l">
              <a:defRPr/>
            </a:pPr>
            <a:r>
              <a:rPr lang="en-US"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Lifespan up 30%, lower tire costs.</a:t>
            </a:r>
            <a:endParaRPr lang="en-US" sz="1100"/>
          </a:p>
        </p:txBody>
      </p:sp>
      <p:sp>
        <p:nvSpPr>
          <p:cNvPr id="28" name="AutoShape 28"/>
          <p:cNvSpPr/>
          <p:nvPr/>
        </p:nvSpPr>
        <p:spPr>
          <a:xfrm>
            <a:off x="4476598" y="4735711"/>
            <a:ext cx="133317" cy="133350"/>
          </a:xfrm>
          <a:custGeom>
            <a:avLst/>
            <a:gdLst/>
            <a:ahLst/>
            <a:cxnLst/>
            <a:rect l="l" t="t" r="r" b="b"/>
            <a:pathLst>
              <a:path w="9998" h="10000">
                <a:moveTo>
                  <a:pt x="4999" y="0"/>
                </a:moveTo>
                <a:cubicBezTo>
                  <a:pt x="5677" y="0"/>
                  <a:pt x="6326" y="100"/>
                  <a:pt x="6944" y="300"/>
                </a:cubicBezTo>
                <a:cubicBezTo>
                  <a:pt x="7544" y="483"/>
                  <a:pt x="8074" y="748"/>
                  <a:pt x="8535" y="1094"/>
                </a:cubicBezTo>
                <a:cubicBezTo>
                  <a:pt x="8995" y="1440"/>
                  <a:pt x="9352" y="1838"/>
                  <a:pt x="9607" y="2288"/>
                </a:cubicBezTo>
                <a:cubicBezTo>
                  <a:pt x="9867" y="2754"/>
                  <a:pt x="9998" y="3242"/>
                  <a:pt x="9998" y="3750"/>
                </a:cubicBezTo>
                <a:lnTo>
                  <a:pt x="9998" y="6250"/>
                </a:lnTo>
                <a:cubicBezTo>
                  <a:pt x="9998" y="6758"/>
                  <a:pt x="9867" y="7246"/>
                  <a:pt x="9607" y="7713"/>
                </a:cubicBezTo>
                <a:cubicBezTo>
                  <a:pt x="9352" y="8163"/>
                  <a:pt x="8995" y="8560"/>
                  <a:pt x="8535" y="8906"/>
                </a:cubicBezTo>
                <a:cubicBezTo>
                  <a:pt x="8074" y="9252"/>
                  <a:pt x="7544" y="9516"/>
                  <a:pt x="6944" y="9700"/>
                </a:cubicBezTo>
                <a:cubicBezTo>
                  <a:pt x="6326" y="9900"/>
                  <a:pt x="5677" y="10000"/>
                  <a:pt x="4999" y="10000"/>
                </a:cubicBezTo>
                <a:cubicBezTo>
                  <a:pt x="4108" y="10000"/>
                  <a:pt x="3281" y="9833"/>
                  <a:pt x="2518" y="9500"/>
                </a:cubicBezTo>
                <a:cubicBezTo>
                  <a:pt x="1772" y="9183"/>
                  <a:pt x="1175" y="8750"/>
                  <a:pt x="727" y="8200"/>
                </a:cubicBezTo>
                <a:cubicBezTo>
                  <a:pt x="266" y="7633"/>
                  <a:pt x="24" y="7021"/>
                  <a:pt x="0" y="6363"/>
                </a:cubicBezTo>
                <a:lnTo>
                  <a:pt x="0" y="3750"/>
                </a:lnTo>
                <a:cubicBezTo>
                  <a:pt x="0" y="3242"/>
                  <a:pt x="130" y="2754"/>
                  <a:pt x="391" y="2288"/>
                </a:cubicBezTo>
                <a:cubicBezTo>
                  <a:pt x="645" y="1838"/>
                  <a:pt x="1003" y="1440"/>
                  <a:pt x="1463" y="1094"/>
                </a:cubicBezTo>
                <a:cubicBezTo>
                  <a:pt x="1923" y="748"/>
                  <a:pt x="2454" y="483"/>
                  <a:pt x="3054" y="300"/>
                </a:cubicBezTo>
                <a:cubicBezTo>
                  <a:pt x="3672" y="100"/>
                  <a:pt x="4320" y="0"/>
                  <a:pt x="4999" y="0"/>
                </a:cubicBezTo>
                <a:moveTo>
                  <a:pt x="4999" y="7500"/>
                </a:moveTo>
                <a:cubicBezTo>
                  <a:pt x="4169" y="7500"/>
                  <a:pt x="3390" y="7354"/>
                  <a:pt x="2663" y="7063"/>
                </a:cubicBezTo>
                <a:cubicBezTo>
                  <a:pt x="1954" y="6779"/>
                  <a:pt x="1369" y="6396"/>
                  <a:pt x="909" y="5913"/>
                </a:cubicBezTo>
                <a:lnTo>
                  <a:pt x="909" y="6250"/>
                </a:lnTo>
                <a:cubicBezTo>
                  <a:pt x="909" y="6542"/>
                  <a:pt x="1012" y="6835"/>
                  <a:pt x="1218" y="7131"/>
                </a:cubicBezTo>
                <a:cubicBezTo>
                  <a:pt x="1424" y="7427"/>
                  <a:pt x="1711" y="7696"/>
                  <a:pt x="2081" y="7938"/>
                </a:cubicBezTo>
                <a:cubicBezTo>
                  <a:pt x="2463" y="8188"/>
                  <a:pt x="2896" y="8383"/>
                  <a:pt x="3381" y="8525"/>
                </a:cubicBezTo>
                <a:cubicBezTo>
                  <a:pt x="3896" y="8675"/>
                  <a:pt x="4435" y="8750"/>
                  <a:pt x="4999" y="8750"/>
                </a:cubicBezTo>
                <a:cubicBezTo>
                  <a:pt x="5726" y="8750"/>
                  <a:pt x="6411" y="8625"/>
                  <a:pt x="7053" y="8375"/>
                </a:cubicBezTo>
                <a:cubicBezTo>
                  <a:pt x="7647" y="8150"/>
                  <a:pt x="8128" y="7850"/>
                  <a:pt x="8498" y="7475"/>
                </a:cubicBezTo>
                <a:cubicBezTo>
                  <a:pt x="8868" y="7100"/>
                  <a:pt x="9065" y="6717"/>
                  <a:pt x="9089" y="6325"/>
                </a:cubicBezTo>
                <a:lnTo>
                  <a:pt x="9089" y="5900"/>
                </a:lnTo>
                <a:cubicBezTo>
                  <a:pt x="8628" y="6392"/>
                  <a:pt x="8043" y="6779"/>
                  <a:pt x="7335" y="7063"/>
                </a:cubicBezTo>
                <a:cubicBezTo>
                  <a:pt x="6607" y="7354"/>
                  <a:pt x="5829" y="7500"/>
                  <a:pt x="4999" y="7500"/>
                </a:cubicBezTo>
                <a:moveTo>
                  <a:pt x="4999" y="1250"/>
                </a:moveTo>
                <a:cubicBezTo>
                  <a:pt x="4435" y="1250"/>
                  <a:pt x="3896" y="1325"/>
                  <a:pt x="3381" y="1475"/>
                </a:cubicBezTo>
                <a:cubicBezTo>
                  <a:pt x="2896" y="1617"/>
                  <a:pt x="2463" y="1813"/>
                  <a:pt x="2081" y="2063"/>
                </a:cubicBezTo>
                <a:cubicBezTo>
                  <a:pt x="1711" y="2304"/>
                  <a:pt x="1424" y="2573"/>
                  <a:pt x="1218" y="2869"/>
                </a:cubicBezTo>
                <a:cubicBezTo>
                  <a:pt x="1012" y="3165"/>
                  <a:pt x="909" y="3458"/>
                  <a:pt x="909" y="3750"/>
                </a:cubicBezTo>
                <a:cubicBezTo>
                  <a:pt x="909" y="4042"/>
                  <a:pt x="1012" y="4335"/>
                  <a:pt x="1218" y="4631"/>
                </a:cubicBezTo>
                <a:cubicBezTo>
                  <a:pt x="1424" y="4927"/>
                  <a:pt x="1711" y="5196"/>
                  <a:pt x="2081" y="5438"/>
                </a:cubicBezTo>
                <a:cubicBezTo>
                  <a:pt x="2463" y="5688"/>
                  <a:pt x="2896" y="5883"/>
                  <a:pt x="3381" y="6025"/>
                </a:cubicBezTo>
                <a:cubicBezTo>
                  <a:pt x="3896" y="6175"/>
                  <a:pt x="4435" y="6250"/>
                  <a:pt x="4999" y="6250"/>
                </a:cubicBezTo>
                <a:cubicBezTo>
                  <a:pt x="5562" y="6250"/>
                  <a:pt x="6101" y="6175"/>
                  <a:pt x="6617" y="6025"/>
                </a:cubicBezTo>
                <a:cubicBezTo>
                  <a:pt x="7101" y="5883"/>
                  <a:pt x="7535" y="5688"/>
                  <a:pt x="7917" y="5438"/>
                </a:cubicBezTo>
                <a:cubicBezTo>
                  <a:pt x="8286" y="5196"/>
                  <a:pt x="8574" y="4927"/>
                  <a:pt x="8780" y="4631"/>
                </a:cubicBezTo>
                <a:cubicBezTo>
                  <a:pt x="8986" y="4335"/>
                  <a:pt x="9089" y="4042"/>
                  <a:pt x="9089" y="3750"/>
                </a:cubicBezTo>
                <a:cubicBezTo>
                  <a:pt x="9089" y="3458"/>
                  <a:pt x="8986" y="3165"/>
                  <a:pt x="8780" y="2869"/>
                </a:cubicBezTo>
                <a:cubicBezTo>
                  <a:pt x="8574" y="2573"/>
                  <a:pt x="8286" y="2304"/>
                  <a:pt x="7917" y="2063"/>
                </a:cubicBezTo>
                <a:cubicBezTo>
                  <a:pt x="7535" y="1813"/>
                  <a:pt x="7101" y="1617"/>
                  <a:pt x="6617" y="1475"/>
                </a:cubicBezTo>
                <a:cubicBezTo>
                  <a:pt x="6101" y="1325"/>
                  <a:pt x="5562" y="1250"/>
                  <a:pt x="4999" y="1250"/>
                </a:cubicBezTo>
              </a:path>
            </a:pathLst>
          </a:custGeom>
          <a:solidFill>
            <a:srgbClr val="4A7FD7">
              <a:alpha val="100000"/>
            </a:srgbClr>
          </a:solidFill>
          <a:ln>
            <a:headEnd type="none"/>
            <a:tailEnd type="none"/>
          </a:ln>
        </p:spPr>
      </p:sp>
      <p:sp>
        <p:nvSpPr>
          <p:cNvPr id="29" name="TextBox 29"/>
          <p:cNvSpPr txBox="1"/>
          <p:nvPr/>
        </p:nvSpPr>
        <p:spPr>
          <a:xfrm>
            <a:off x="4690336" y="4702373"/>
            <a:ext cx="2526916" cy="152400"/>
          </a:xfrm>
          <a:prstGeom prst="rect">
            <a:avLst/>
          </a:prstGeom>
          <a:ln>
            <a:headEnd type="none"/>
            <a:tailEnd type="none"/>
          </a:ln>
        </p:spPr>
        <p:txBody>
          <a:bodyPr vert="horz" wrap="none" lIns="0" tIns="0" rIns="0" bIns="0" rtlCol="0" anchor="t" anchorCtr="0"/>
          <a:lstStyle/>
          <a:p>
            <a:pPr algn="l">
              <a:defRPr/>
            </a:pPr>
            <a:r>
              <a:rPr lang="en-US"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Factory sales: 200+ yuan cheaper.</a:t>
            </a:r>
            <a:endParaRPr lang="en-US" sz="1100"/>
          </a:p>
        </p:txBody>
      </p:sp>
      <p:sp>
        <p:nvSpPr>
          <p:cNvPr id="30" name="AutoShape 30"/>
          <p:cNvSpPr/>
          <p:nvPr/>
        </p:nvSpPr>
        <p:spPr>
          <a:xfrm>
            <a:off x="8125918" y="1748730"/>
            <a:ext cx="3605799" cy="4004370"/>
          </a:xfrm>
          <a:prstGeom prst="rect">
            <a:avLst/>
          </a:prstGeom>
          <a:solidFill>
            <a:srgbClr val="EBEDF0">
              <a:alpha val="100000"/>
            </a:srgbClr>
          </a:solidFill>
          <a:ln w="9525">
            <a:solidFill>
              <a:srgbClr val="D1D5DB">
                <a:alpha val="100000"/>
              </a:srgbClr>
            </a:solidFill>
            <a:prstDash val="solid"/>
            <a:headEnd type="none"/>
            <a:tailEnd type="none"/>
          </a:ln>
        </p:spPr>
      </p:sp>
      <p:sp>
        <p:nvSpPr>
          <p:cNvPr id="31" name="AutoShape 31"/>
          <p:cNvSpPr/>
          <p:nvPr/>
        </p:nvSpPr>
        <p:spPr>
          <a:xfrm>
            <a:off x="8135441" y="1758255"/>
            <a:ext cx="3586754" cy="9525"/>
          </a:xfrm>
          <a:prstGeom prst="line">
            <a:avLst/>
          </a:prstGeom>
          <a:ln w="28575">
            <a:solidFill>
              <a:srgbClr val="4A7FD7">
                <a:alpha val="100000"/>
              </a:srgbClr>
            </a:solidFill>
            <a:prstDash val="solid"/>
            <a:headEnd type="none"/>
            <a:tailEnd type="none"/>
          </a:ln>
        </p:spPr>
      </p:sp>
      <p:sp>
        <p:nvSpPr>
          <p:cNvPr id="32" name="TextBox 32"/>
          <p:cNvSpPr txBox="1"/>
          <p:nvPr/>
        </p:nvSpPr>
        <p:spPr>
          <a:xfrm>
            <a:off x="8325894" y="1996380"/>
            <a:ext cx="3205850" cy="114300"/>
          </a:xfrm>
          <a:prstGeom prst="rect">
            <a:avLst/>
          </a:prstGeom>
          <a:ln>
            <a:headEnd type="none"/>
            <a:tailEnd type="none"/>
          </a:ln>
        </p:spPr>
        <p:txBody>
          <a:bodyPr vert="horz" wrap="none" lIns="0" tIns="0" rIns="0" bIns="0" rtlCol="0" anchor="t" anchorCtr="0"/>
          <a:lstStyle/>
          <a:p>
            <a:pPr algn="l">
              <a:defRPr/>
            </a:pPr>
            <a:r>
              <a:rPr lang="en-US" sz="800" b="0" i="0" strike="noStrike">
                <a:solidFill>
                  <a:srgbClr val="1A1C20">
                    <a:alpha val="50196"/>
                  </a:srgbClr>
                </a:solidFill>
                <a:latin typeface="Alibaba PuHuiTi 3.0 55 Regular"/>
                <a:ea typeface="Alibaba PuHuiTi 3.0 55 Regular"/>
                <a:cs typeface="Alibaba PuHuiTi 3.0 55 Regular"/>
              </a:rPr>
              <a:t>MAINTENANCE</a:t>
            </a:r>
            <a:endParaRPr lang="en-US" sz="1100"/>
          </a:p>
        </p:txBody>
      </p:sp>
      <p:sp>
        <p:nvSpPr>
          <p:cNvPr id="33" name="TextBox 33"/>
          <p:cNvSpPr txBox="1"/>
          <p:nvPr/>
        </p:nvSpPr>
        <p:spPr>
          <a:xfrm>
            <a:off x="8325894" y="2220218"/>
            <a:ext cx="3205850" cy="238125"/>
          </a:xfrm>
          <a:prstGeom prst="rect">
            <a:avLst/>
          </a:prstGeom>
          <a:ln>
            <a:headEnd type="none"/>
            <a:tailEnd type="none"/>
          </a:ln>
        </p:spPr>
        <p:txBody>
          <a:bodyPr vert="horz" wrap="none" lIns="0" tIns="0" rIns="0" bIns="0" rtlCol="0" anchor="t" anchorCtr="0"/>
          <a:lstStyle/>
          <a:p>
            <a:pPr algn="l">
              <a:defRPr/>
            </a:pPr>
            <a:r>
              <a:rPr lang="en-US" sz="1280" b="1" i="0" strike="noStrike">
                <a:solidFill>
                  <a:srgbClr val="1A1C20">
                    <a:alpha val="100000"/>
                  </a:srgbClr>
                </a:solidFill>
                <a:latin typeface="Alibaba PuHuiTi 3.0 55 Regular"/>
                <a:ea typeface="Alibaba PuHuiTi 3.0 55 Regular"/>
                <a:cs typeface="Alibaba PuHuiTi 3.0 55 Regular"/>
              </a:rPr>
              <a:t>No maintenance needed</a:t>
            </a:r>
            <a:endParaRPr lang="en-US" sz="1100"/>
          </a:p>
        </p:txBody>
      </p:sp>
      <p:pic>
        <p:nvPicPr>
          <p:cNvPr id="34" name="Picture 34"/>
          <p:cNvPicPr>
            <a:picLocks noChangeAspect="1"/>
          </p:cNvPicPr>
          <p:nvPr/>
        </p:nvPicPr>
        <p:blipFill>
          <a:blip r:embed="rId2"/>
          <a:srcRect t="24" b="24"/>
          <a:stretch>
            <a:fillRect/>
          </a:stretch>
        </p:blipFill>
        <p:spPr>
          <a:xfrm>
            <a:off x="8325894" y="2635448"/>
            <a:ext cx="3205850" cy="2137767"/>
          </a:xfrm>
          <a:prstGeom prst="rect">
            <a:avLst/>
          </a:prstGeom>
          <a:ln>
            <a:headEnd type="none"/>
            <a:tailEnd type="none"/>
          </a:ln>
        </p:spPr>
      </p:pic>
      <p:sp>
        <p:nvSpPr>
          <p:cNvPr id="35" name="AutoShape 35"/>
          <p:cNvSpPr/>
          <p:nvPr/>
        </p:nvSpPr>
        <p:spPr>
          <a:xfrm>
            <a:off x="8311088" y="4987529"/>
            <a:ext cx="133317" cy="133350"/>
          </a:xfrm>
          <a:custGeom>
            <a:avLst/>
            <a:gdLst/>
            <a:ahLst/>
            <a:cxnLst/>
            <a:rect l="l" t="t" r="r" b="b"/>
            <a:pathLst>
              <a:path w="9998" h="10000">
                <a:moveTo>
                  <a:pt x="2604" y="1372"/>
                </a:moveTo>
                <a:lnTo>
                  <a:pt x="1302" y="70"/>
                </a:lnTo>
                <a:cubicBezTo>
                  <a:pt x="1666" y="-62"/>
                  <a:pt x="2040" y="-85"/>
                  <a:pt x="2424" y="0"/>
                </a:cubicBezTo>
                <a:cubicBezTo>
                  <a:pt x="2807" y="85"/>
                  <a:pt x="3142" y="267"/>
                  <a:pt x="3430" y="547"/>
                </a:cubicBezTo>
                <a:cubicBezTo>
                  <a:pt x="3747" y="872"/>
                  <a:pt x="3937" y="1257"/>
                  <a:pt x="3999" y="1703"/>
                </a:cubicBezTo>
                <a:cubicBezTo>
                  <a:pt x="4061" y="2149"/>
                  <a:pt x="3987" y="2565"/>
                  <a:pt x="3778" y="2953"/>
                </a:cubicBezTo>
                <a:lnTo>
                  <a:pt x="9998" y="9186"/>
                </a:lnTo>
                <a:lnTo>
                  <a:pt x="9184" y="10000"/>
                </a:lnTo>
                <a:lnTo>
                  <a:pt x="2953" y="3779"/>
                </a:lnTo>
                <a:cubicBezTo>
                  <a:pt x="2565" y="3988"/>
                  <a:pt x="2149" y="4062"/>
                  <a:pt x="1703" y="4000"/>
                </a:cubicBezTo>
                <a:cubicBezTo>
                  <a:pt x="1257" y="3938"/>
                  <a:pt x="872" y="3748"/>
                  <a:pt x="546" y="3430"/>
                </a:cubicBezTo>
                <a:cubicBezTo>
                  <a:pt x="267" y="3143"/>
                  <a:pt x="85" y="2808"/>
                  <a:pt x="0" y="2424"/>
                </a:cubicBezTo>
                <a:cubicBezTo>
                  <a:pt x="-85" y="2040"/>
                  <a:pt x="-62" y="1666"/>
                  <a:pt x="70" y="1302"/>
                </a:cubicBezTo>
                <a:lnTo>
                  <a:pt x="1372" y="2605"/>
                </a:lnTo>
                <a:cubicBezTo>
                  <a:pt x="1542" y="2775"/>
                  <a:pt x="1748" y="2860"/>
                  <a:pt x="1988" y="2860"/>
                </a:cubicBezTo>
                <a:cubicBezTo>
                  <a:pt x="2228" y="2860"/>
                  <a:pt x="2433" y="2775"/>
                  <a:pt x="2604" y="2605"/>
                </a:cubicBezTo>
                <a:cubicBezTo>
                  <a:pt x="2774" y="2434"/>
                  <a:pt x="2860" y="2228"/>
                  <a:pt x="2860" y="1988"/>
                </a:cubicBezTo>
                <a:cubicBezTo>
                  <a:pt x="2860" y="1748"/>
                  <a:pt x="2774" y="1542"/>
                  <a:pt x="2604" y="1372"/>
                </a:cubicBezTo>
                <a:moveTo>
                  <a:pt x="7126" y="2186"/>
                </a:moveTo>
                <a:lnTo>
                  <a:pt x="7324" y="1163"/>
                </a:lnTo>
                <a:lnTo>
                  <a:pt x="9184" y="140"/>
                </a:lnTo>
                <a:lnTo>
                  <a:pt x="9998" y="953"/>
                </a:lnTo>
                <a:lnTo>
                  <a:pt x="8975" y="2802"/>
                </a:lnTo>
                <a:lnTo>
                  <a:pt x="7940" y="3012"/>
                </a:lnTo>
                <a:lnTo>
                  <a:pt x="6708" y="4244"/>
                </a:lnTo>
                <a:lnTo>
                  <a:pt x="5894" y="3430"/>
                </a:lnTo>
                <a:lnTo>
                  <a:pt x="7126" y="2186"/>
                </a:lnTo>
                <a:moveTo>
                  <a:pt x="337" y="8977"/>
                </a:moveTo>
                <a:lnTo>
                  <a:pt x="3430" y="5895"/>
                </a:lnTo>
                <a:lnTo>
                  <a:pt x="4243" y="6709"/>
                </a:lnTo>
                <a:lnTo>
                  <a:pt x="1163" y="9802"/>
                </a:lnTo>
                <a:cubicBezTo>
                  <a:pt x="1046" y="9910"/>
                  <a:pt x="908" y="9965"/>
                  <a:pt x="750" y="9965"/>
                </a:cubicBezTo>
                <a:cubicBezTo>
                  <a:pt x="591" y="9965"/>
                  <a:pt x="457" y="9910"/>
                  <a:pt x="349" y="9802"/>
                </a:cubicBezTo>
                <a:cubicBezTo>
                  <a:pt x="240" y="9694"/>
                  <a:pt x="182" y="9566"/>
                  <a:pt x="174" y="9419"/>
                </a:cubicBezTo>
                <a:cubicBezTo>
                  <a:pt x="166" y="9271"/>
                  <a:pt x="205" y="9139"/>
                  <a:pt x="291" y="9023"/>
                </a:cubicBezTo>
              </a:path>
            </a:pathLst>
          </a:custGeom>
          <a:solidFill>
            <a:srgbClr val="4A7FD7">
              <a:alpha val="100000"/>
            </a:srgbClr>
          </a:solidFill>
          <a:ln>
            <a:headEnd type="none"/>
            <a:tailEnd type="none"/>
          </a:ln>
        </p:spPr>
      </p:sp>
      <p:sp>
        <p:nvSpPr>
          <p:cNvPr id="36" name="TextBox 36"/>
          <p:cNvSpPr txBox="1"/>
          <p:nvPr/>
        </p:nvSpPr>
        <p:spPr>
          <a:xfrm>
            <a:off x="8524827" y="4954191"/>
            <a:ext cx="2971057" cy="152400"/>
          </a:xfrm>
          <a:prstGeom prst="rect">
            <a:avLst/>
          </a:prstGeom>
          <a:ln>
            <a:headEnd type="none"/>
            <a:tailEnd type="none"/>
          </a:ln>
        </p:spPr>
        <p:txBody>
          <a:bodyPr vert="horz" wrap="none" lIns="0" tIns="0" rIns="0" bIns="0" rtlCol="0" anchor="t" anchorCtr="0"/>
          <a:lstStyle/>
          <a:p>
            <a:pPr algn="l">
              <a:defRPr/>
            </a:pPr>
            <a:r>
              <a:rPr lang="en-US"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Low maintenance, ideal for large fleets.</a:t>
            </a:r>
            <a:endParaRPr lang="en-US" sz="1100"/>
          </a:p>
        </p:txBody>
      </p:sp>
      <p:sp>
        <p:nvSpPr>
          <p:cNvPr id="37" name="AutoShape 37"/>
          <p:cNvSpPr/>
          <p:nvPr/>
        </p:nvSpPr>
        <p:spPr>
          <a:xfrm>
            <a:off x="8311088" y="5311379"/>
            <a:ext cx="133317" cy="133350"/>
          </a:xfrm>
          <a:custGeom>
            <a:avLst/>
            <a:gdLst/>
            <a:ahLst/>
            <a:cxnLst/>
            <a:rect l="l" t="t" r="r" b="b"/>
            <a:pathLst>
              <a:path w="9998" h="10000">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4999" y="9000"/>
                </a:moveTo>
                <a:cubicBezTo>
                  <a:pt x="5725" y="9000"/>
                  <a:pt x="6399" y="8816"/>
                  <a:pt x="7019" y="8450"/>
                </a:cubicBezTo>
                <a:cubicBezTo>
                  <a:pt x="7618" y="8096"/>
                  <a:pt x="8094" y="7620"/>
                  <a:pt x="8448" y="7020"/>
                </a:cubicBezTo>
                <a:cubicBezTo>
                  <a:pt x="8814" y="6400"/>
                  <a:pt x="8998" y="5726"/>
                  <a:pt x="8998" y="5000"/>
                </a:cubicBezTo>
                <a:cubicBezTo>
                  <a:pt x="8998" y="4273"/>
                  <a:pt x="8814" y="3600"/>
                  <a:pt x="8448" y="2980"/>
                </a:cubicBezTo>
                <a:cubicBezTo>
                  <a:pt x="8094" y="2380"/>
                  <a:pt x="7618" y="1903"/>
                  <a:pt x="7019" y="1550"/>
                </a:cubicBezTo>
                <a:cubicBezTo>
                  <a:pt x="6399" y="1183"/>
                  <a:pt x="5725" y="1000"/>
                  <a:pt x="4999" y="1000"/>
                </a:cubicBezTo>
                <a:cubicBezTo>
                  <a:pt x="4272" y="1000"/>
                  <a:pt x="3599" y="1183"/>
                  <a:pt x="2979" y="1550"/>
                </a:cubicBezTo>
                <a:cubicBezTo>
                  <a:pt x="2379" y="1903"/>
                  <a:pt x="1903" y="2380"/>
                  <a:pt x="1550" y="2980"/>
                </a:cubicBezTo>
                <a:cubicBezTo>
                  <a:pt x="1183" y="3600"/>
                  <a:pt x="1000" y="4273"/>
                  <a:pt x="1000" y="5000"/>
                </a:cubicBezTo>
                <a:cubicBezTo>
                  <a:pt x="1000" y="5726"/>
                  <a:pt x="1183" y="6400"/>
                  <a:pt x="1550" y="7020"/>
                </a:cubicBezTo>
                <a:cubicBezTo>
                  <a:pt x="1903" y="7620"/>
                  <a:pt x="2379" y="8096"/>
                  <a:pt x="2979" y="8450"/>
                </a:cubicBezTo>
                <a:cubicBezTo>
                  <a:pt x="3599" y="8816"/>
                  <a:pt x="4272" y="9000"/>
                  <a:pt x="4999" y="9000"/>
                </a:cubicBezTo>
                <a:moveTo>
                  <a:pt x="2499" y="5500"/>
                </a:moveTo>
                <a:lnTo>
                  <a:pt x="3499" y="5500"/>
                </a:lnTo>
                <a:cubicBezTo>
                  <a:pt x="3499" y="5773"/>
                  <a:pt x="3565" y="6025"/>
                  <a:pt x="3699" y="6255"/>
                </a:cubicBezTo>
                <a:cubicBezTo>
                  <a:pt x="3832" y="6485"/>
                  <a:pt x="4014" y="6666"/>
                  <a:pt x="4244" y="6800"/>
                </a:cubicBezTo>
                <a:cubicBezTo>
                  <a:pt x="4474" y="6933"/>
                  <a:pt x="4725" y="7000"/>
                  <a:pt x="4999" y="7000"/>
                </a:cubicBezTo>
                <a:cubicBezTo>
                  <a:pt x="5272" y="7000"/>
                  <a:pt x="5524" y="6933"/>
                  <a:pt x="5754" y="6800"/>
                </a:cubicBezTo>
                <a:cubicBezTo>
                  <a:pt x="5984" y="6666"/>
                  <a:pt x="6165" y="6485"/>
                  <a:pt x="6299" y="6255"/>
                </a:cubicBezTo>
                <a:cubicBezTo>
                  <a:pt x="6432" y="6025"/>
                  <a:pt x="6499" y="5773"/>
                  <a:pt x="6499" y="5500"/>
                </a:cubicBezTo>
                <a:lnTo>
                  <a:pt x="7498" y="5500"/>
                </a:lnTo>
                <a:cubicBezTo>
                  <a:pt x="7498" y="5953"/>
                  <a:pt x="7386" y="6371"/>
                  <a:pt x="7164" y="6755"/>
                </a:cubicBezTo>
                <a:cubicBezTo>
                  <a:pt x="6940" y="7138"/>
                  <a:pt x="6637" y="7441"/>
                  <a:pt x="6254" y="7665"/>
                </a:cubicBezTo>
                <a:cubicBezTo>
                  <a:pt x="5870" y="7888"/>
                  <a:pt x="5452" y="8000"/>
                  <a:pt x="4999" y="8000"/>
                </a:cubicBezTo>
                <a:cubicBezTo>
                  <a:pt x="4545" y="8000"/>
                  <a:pt x="4127" y="7888"/>
                  <a:pt x="3744" y="7665"/>
                </a:cubicBezTo>
                <a:cubicBezTo>
                  <a:pt x="3360" y="7441"/>
                  <a:pt x="3057" y="7138"/>
                  <a:pt x="2834" y="6755"/>
                </a:cubicBezTo>
                <a:cubicBezTo>
                  <a:pt x="2610" y="6371"/>
                  <a:pt x="2499" y="5953"/>
                  <a:pt x="2499" y="5500"/>
                </a:cubicBezTo>
                <a:moveTo>
                  <a:pt x="2999" y="4500"/>
                </a:moveTo>
                <a:cubicBezTo>
                  <a:pt x="2792" y="4500"/>
                  <a:pt x="2616" y="4426"/>
                  <a:pt x="2470" y="4280"/>
                </a:cubicBezTo>
                <a:cubicBezTo>
                  <a:pt x="2323" y="4133"/>
                  <a:pt x="2250" y="3956"/>
                  <a:pt x="2250" y="3750"/>
                </a:cubicBezTo>
                <a:cubicBezTo>
                  <a:pt x="2250" y="3543"/>
                  <a:pt x="2323" y="3366"/>
                  <a:pt x="2470" y="3220"/>
                </a:cubicBezTo>
                <a:cubicBezTo>
                  <a:pt x="2616" y="3073"/>
                  <a:pt x="2792" y="3000"/>
                  <a:pt x="2999" y="3000"/>
                </a:cubicBezTo>
                <a:cubicBezTo>
                  <a:pt x="3205" y="3000"/>
                  <a:pt x="3382" y="3073"/>
                  <a:pt x="3529" y="3220"/>
                </a:cubicBezTo>
                <a:cubicBezTo>
                  <a:pt x="3675" y="3366"/>
                  <a:pt x="3749" y="3543"/>
                  <a:pt x="3749" y="3750"/>
                </a:cubicBezTo>
                <a:cubicBezTo>
                  <a:pt x="3749" y="3956"/>
                  <a:pt x="3675" y="4133"/>
                  <a:pt x="3529" y="4280"/>
                </a:cubicBezTo>
                <a:cubicBezTo>
                  <a:pt x="3382" y="4426"/>
                  <a:pt x="3205" y="4500"/>
                  <a:pt x="2999" y="4500"/>
                </a:cubicBezTo>
                <a:moveTo>
                  <a:pt x="6999" y="4500"/>
                </a:moveTo>
                <a:cubicBezTo>
                  <a:pt x="6792" y="4500"/>
                  <a:pt x="6615" y="4426"/>
                  <a:pt x="6469" y="4280"/>
                </a:cubicBezTo>
                <a:cubicBezTo>
                  <a:pt x="6322" y="4133"/>
                  <a:pt x="6249" y="3956"/>
                  <a:pt x="6249" y="3750"/>
                </a:cubicBezTo>
                <a:cubicBezTo>
                  <a:pt x="6249" y="3543"/>
                  <a:pt x="6322" y="3366"/>
                  <a:pt x="6469" y="3220"/>
                </a:cubicBezTo>
                <a:cubicBezTo>
                  <a:pt x="6615" y="3073"/>
                  <a:pt x="6792" y="3000"/>
                  <a:pt x="6999" y="3000"/>
                </a:cubicBezTo>
                <a:cubicBezTo>
                  <a:pt x="7205" y="3000"/>
                  <a:pt x="7382" y="3073"/>
                  <a:pt x="7528" y="3220"/>
                </a:cubicBezTo>
                <a:cubicBezTo>
                  <a:pt x="7674" y="3366"/>
                  <a:pt x="7748" y="3543"/>
                  <a:pt x="7748" y="3750"/>
                </a:cubicBezTo>
                <a:cubicBezTo>
                  <a:pt x="7748" y="3956"/>
                  <a:pt x="7674" y="4133"/>
                  <a:pt x="7528" y="4280"/>
                </a:cubicBezTo>
                <a:cubicBezTo>
                  <a:pt x="7382" y="4426"/>
                  <a:pt x="7205" y="4500"/>
                  <a:pt x="6999" y="4500"/>
                </a:cubicBezTo>
              </a:path>
            </a:pathLst>
          </a:custGeom>
          <a:solidFill>
            <a:srgbClr val="4A7FD7">
              <a:alpha val="100000"/>
            </a:srgbClr>
          </a:solidFill>
          <a:ln>
            <a:headEnd type="none"/>
            <a:tailEnd type="none"/>
          </a:ln>
        </p:spPr>
      </p:sp>
      <p:sp>
        <p:nvSpPr>
          <p:cNvPr id="38" name="TextBox 38"/>
          <p:cNvSpPr txBox="1"/>
          <p:nvPr/>
        </p:nvSpPr>
        <p:spPr>
          <a:xfrm>
            <a:off x="8524827" y="5278040"/>
            <a:ext cx="2932520" cy="152400"/>
          </a:xfrm>
          <a:prstGeom prst="rect">
            <a:avLst/>
          </a:prstGeom>
          <a:ln>
            <a:headEnd type="none"/>
            <a:tailEnd type="none"/>
          </a:ln>
        </p:spPr>
        <p:txBody>
          <a:bodyPr vert="horz" wrap="none" lIns="0" tIns="0" rIns="0" bIns="0" rtlCol="0" anchor="t" anchorCtr="0"/>
          <a:lstStyle/>
          <a:p>
            <a:pPr algn="l">
              <a:defRPr/>
            </a:pPr>
            <a:r>
              <a:rPr lang="en-US"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No more frequent tire changes—handles nails easily!</a:t>
            </a:r>
            <a:endParaRPr lang="en-US" sz="1100"/>
          </a:p>
        </p:txBody>
      </p:sp>
      <p:sp>
        <p:nvSpPr>
          <p:cNvPr id="39" name="AutoShape 39"/>
          <p:cNvSpPr/>
          <p:nvPr/>
        </p:nvSpPr>
        <p:spPr>
          <a:xfrm>
            <a:off x="457086" y="5943600"/>
            <a:ext cx="11274781" cy="457200"/>
          </a:xfrm>
          <a:prstGeom prst="rect">
            <a:avLst/>
          </a:prstGeom>
          <a:solidFill>
            <a:srgbClr val="EBEDF0">
              <a:alpha val="100000"/>
            </a:srgbClr>
          </a:solidFill>
          <a:ln>
            <a:headEnd type="none"/>
            <a:tailEnd type="none"/>
          </a:ln>
        </p:spPr>
      </p:sp>
      <p:sp>
        <p:nvSpPr>
          <p:cNvPr id="40" name="AutoShape 40"/>
          <p:cNvSpPr/>
          <p:nvPr/>
        </p:nvSpPr>
        <p:spPr>
          <a:xfrm>
            <a:off x="457086" y="5943600"/>
            <a:ext cx="9522" cy="457200"/>
          </a:xfrm>
          <a:prstGeom prst="line">
            <a:avLst/>
          </a:prstGeom>
          <a:ln w="19050">
            <a:solidFill>
              <a:srgbClr val="4A7FD7">
                <a:alpha val="100000"/>
              </a:srgbClr>
            </a:solidFill>
            <a:prstDash val="solid"/>
            <a:headEnd type="none"/>
            <a:tailEnd type="none"/>
          </a:ln>
        </p:spPr>
      </p:sp>
      <p:sp>
        <p:nvSpPr>
          <p:cNvPr id="41" name="TextBox 41"/>
          <p:cNvSpPr txBox="1"/>
          <p:nvPr/>
        </p:nvSpPr>
        <p:spPr>
          <a:xfrm>
            <a:off x="666584" y="6086475"/>
            <a:ext cx="10874831" cy="161925"/>
          </a:xfrm>
          <a:prstGeom prst="rect">
            <a:avLst/>
          </a:prstGeom>
          <a:ln>
            <a:headEnd type="none"/>
            <a:tailEnd type="none"/>
          </a:ln>
        </p:spPr>
        <p:txBody>
          <a:bodyPr vert="horz" wrap="none" lIns="0" tIns="0" rIns="0" bIns="0" rtlCol="0" anchor="t" anchorCtr="0"/>
          <a:lstStyle/>
          <a:p>
            <a:pPr algn="l">
              <a:defRPr/>
            </a:pPr>
            <a:r>
              <a:rPr lang="en-US" sz="960" b="0" i="1" strike="noStrike">
                <a:solidFill>
                  <a:srgbClr val="1A1C20">
                    <a:alpha val="90196"/>
                  </a:srgbClr>
                </a:solidFill>
                <a:latin typeface="Alibaba PuHuiTi 3.0 55 Regular"/>
                <a:ea typeface="Alibaba PuHuiTi 3.0 55 Regular"/>
                <a:cs typeface="Alibaba PuHuiTi 3.0 55 Regular"/>
              </a:rPr>
              <a:t>Solid tires last 30% longer, need no maintenance, and cut total costs by 20% to 40%.</a:t>
            </a:r>
            <a:endParaRPr lang="en-US" sz="11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F7F8FA">
              <a:alpha val="100000"/>
            </a:srgbClr>
          </a:solidFill>
          <a:ln>
            <a:headEnd type="none"/>
            <a:tailEnd type="none"/>
          </a:ln>
        </p:spPr>
      </p:sp>
      <p:sp>
        <p:nvSpPr>
          <p:cNvPr id="3" name="TextBox 3"/>
          <p:cNvSpPr txBox="1"/>
          <p:nvPr/>
        </p:nvSpPr>
        <p:spPr>
          <a:xfrm>
            <a:off x="457086" y="476250"/>
            <a:ext cx="11274781" cy="133350"/>
          </a:xfrm>
          <a:prstGeom prst="rect">
            <a:avLst/>
          </a:prstGeom>
          <a:ln>
            <a:headEnd type="none"/>
            <a:tailEnd type="none"/>
          </a:ln>
        </p:spPr>
        <p:txBody>
          <a:bodyPr vert="horz" wrap="none" lIns="0" tIns="0" rIns="0" bIns="0" rtlCol="0" anchor="t" anchorCtr="0"/>
          <a:lstStyle/>
          <a:p>
            <a:pPr algn="l">
              <a:defRPr/>
            </a:pPr>
            <a:r>
              <a:rPr lang="en-US" sz="900" b="0" i="0" strike="noStrike">
                <a:solidFill>
                  <a:srgbClr val="1A1C20">
                    <a:alpha val="60000"/>
                  </a:srgbClr>
                </a:solidFill>
                <a:latin typeface="Alibaba PuHuiTi 3.0 55 Regular"/>
                <a:ea typeface="Alibaba PuHuiTi 3.0 55 Regular"/>
                <a:cs typeface="Alibaba PuHuiTi 3.0 55 Regular"/>
              </a:rPr>
              <a:t>CUSTOMER FEEDBACK</a:t>
            </a:r>
            <a:endParaRPr lang="en-US" sz="1100"/>
          </a:p>
        </p:txBody>
      </p:sp>
      <p:sp>
        <p:nvSpPr>
          <p:cNvPr id="4" name="TextBox 4"/>
          <p:cNvSpPr txBox="1"/>
          <p:nvPr/>
        </p:nvSpPr>
        <p:spPr>
          <a:xfrm>
            <a:off x="457086" y="723900"/>
            <a:ext cx="11274781" cy="447675"/>
          </a:xfrm>
          <a:prstGeom prst="rect">
            <a:avLst/>
          </a:prstGeom>
          <a:ln>
            <a:headEnd type="none"/>
            <a:tailEnd type="none"/>
          </a:ln>
        </p:spPr>
        <p:txBody>
          <a:bodyPr vert="horz" wrap="none" lIns="0" tIns="0" rIns="0" bIns="0" rtlCol="0" anchor="t" anchorCtr="0"/>
          <a:lstStyle/>
          <a:p>
            <a:pPr algn="l">
              <a:defRPr/>
            </a:pPr>
            <a:r>
              <a:rPr lang="en-US" sz="2480" b="1" i="0" strike="noStrike">
                <a:solidFill>
                  <a:srgbClr val="1A1C20">
                    <a:alpha val="100000"/>
                  </a:srgbClr>
                </a:solidFill>
                <a:latin typeface="Alibaba PuHuiTi 3.0 55 Regular"/>
                <a:ea typeface="Alibaba PuHuiTi 3.0 55 Regular"/>
                <a:cs typeface="Alibaba PuHuiTi 3.0 55 Regular"/>
              </a:rPr>
              <a:t>Real customer thoughts</a:t>
            </a:r>
            <a:endParaRPr lang="en-US" sz="1100"/>
          </a:p>
        </p:txBody>
      </p:sp>
      <p:sp>
        <p:nvSpPr>
          <p:cNvPr id="5" name="TextBox 5"/>
          <p:cNvSpPr txBox="1"/>
          <p:nvPr/>
        </p:nvSpPr>
        <p:spPr>
          <a:xfrm>
            <a:off x="457086" y="1307753"/>
            <a:ext cx="11274781" cy="390525"/>
          </a:xfrm>
          <a:prstGeom prst="rect">
            <a:avLst/>
          </a:prstGeom>
          <a:ln>
            <a:headEnd type="none"/>
            <a:tailEnd type="none"/>
          </a:ln>
        </p:spPr>
        <p:txBody>
          <a:bodyPr vert="horz" wrap="square" lIns="0" tIns="0" rIns="0" bIns="0" rtlCol="0" anchor="t" anchorCtr="0"/>
          <a:lstStyle/>
          <a:p>
            <a:pPr algn="l">
              <a:defRPr/>
            </a:pPr>
            <a:r>
              <a:rPr lang="en-US" sz="880" b="0" i="0" strike="noStrike">
                <a:solidFill>
                  <a:srgbClr val="1A1C20">
                    <a:alpha val="74901"/>
                  </a:srgbClr>
                </a:solidFill>
                <a:latin typeface="FZYaYiHei GB18030L2 R" panose="02000500000000000000" charset="-122"/>
                <a:ea typeface="FZYaYiHei GB18030L2 R" panose="02000500000000000000" charset="-122"/>
                <a:cs typeface="FZYaYiHei GB18030L2 R" panose="02000500000000000000" charset="-122"/>
              </a:rPr>
              <a:t>homsunlift solid tires praised for durability, perfect fit, puncture resistance, and great value in real industrial use.</a:t>
            </a:r>
            <a:endParaRPr lang="en-US" sz="1100"/>
          </a:p>
          <a:p>
            <a:pPr algn="l"/>
            <a:r>
              <a:rPr sz="880" b="0" i="0" strike="noStrike">
                <a:solidFill>
                  <a:srgbClr val="1A1C20">
                    <a:alpha val="74901"/>
                  </a:srgbClr>
                </a:solidFill>
                <a:latin typeface="FZYaYiHei GB18030L2 R" panose="02000500000000000000" charset="-122"/>
                <a:ea typeface="FZYaYiHei GB18030L2 R" panose="02000500000000000000" charset="-122"/>
                <a:cs typeface="FZYaYiHei GB18030L2 R" panose="02000500000000000000" charset="-122"/>
              </a:rPr>
              <a:t>High repeat buyers confirm product reliability through follow-up reviews.</a:t>
            </a:r>
            <a:endParaRPr sz="880" b="0" i="0" strike="noStrike">
              <a:solidFill>
                <a:srgbClr val="1A1C20">
                  <a:alpha val="74901"/>
                </a:srgbClr>
              </a:solidFill>
              <a:latin typeface="FZYaYiHei GB18030L2 R" panose="02000500000000000000" charset="-122"/>
              <a:ea typeface="FZYaYiHei GB18030L2 R" panose="02000500000000000000" charset="-122"/>
              <a:cs typeface="FZYaYiHei GB18030L2 R" panose="02000500000000000000" charset="-122"/>
            </a:endParaRPr>
          </a:p>
        </p:txBody>
      </p:sp>
      <p:sp>
        <p:nvSpPr>
          <p:cNvPr id="6" name="AutoShape 6"/>
          <p:cNvSpPr/>
          <p:nvPr/>
        </p:nvSpPr>
        <p:spPr>
          <a:xfrm>
            <a:off x="457086" y="1926878"/>
            <a:ext cx="5542164" cy="2141637"/>
          </a:xfrm>
          <a:prstGeom prst="rect">
            <a:avLst/>
          </a:prstGeom>
          <a:solidFill>
            <a:srgbClr val="EDEEF1">
              <a:alpha val="100000"/>
            </a:srgbClr>
          </a:solidFill>
          <a:ln w="9525">
            <a:solidFill>
              <a:srgbClr val="C9CDD4">
                <a:alpha val="100000"/>
              </a:srgbClr>
            </a:solidFill>
            <a:prstDash val="solid"/>
            <a:headEnd type="none"/>
            <a:tailEnd type="none"/>
          </a:ln>
        </p:spPr>
      </p:sp>
      <p:sp>
        <p:nvSpPr>
          <p:cNvPr id="7" name="AutoShape 7"/>
          <p:cNvSpPr/>
          <p:nvPr/>
        </p:nvSpPr>
        <p:spPr>
          <a:xfrm>
            <a:off x="457086" y="1926878"/>
            <a:ext cx="5542164" cy="9525"/>
          </a:xfrm>
          <a:prstGeom prst="line">
            <a:avLst/>
          </a:prstGeom>
          <a:ln w="28575">
            <a:solidFill>
              <a:srgbClr val="4A7FD7">
                <a:alpha val="100000"/>
              </a:srgbClr>
            </a:solidFill>
            <a:prstDash val="solid"/>
            <a:headEnd type="none"/>
            <a:tailEnd type="none"/>
          </a:ln>
        </p:spPr>
      </p:sp>
      <p:sp>
        <p:nvSpPr>
          <p:cNvPr id="8" name="AutoShape 8"/>
          <p:cNvSpPr/>
          <p:nvPr/>
        </p:nvSpPr>
        <p:spPr>
          <a:xfrm>
            <a:off x="674023" y="2226916"/>
            <a:ext cx="190452" cy="190500"/>
          </a:xfrm>
          <a:custGeom>
            <a:avLst/>
            <a:gdLst/>
            <a:ahLst/>
            <a:cxnLst/>
            <a:rect l="l" t="t" r="r" b="b"/>
            <a:pathLst>
              <a:path w="9998" h="10000">
                <a:moveTo>
                  <a:pt x="433" y="827"/>
                </a:moveTo>
                <a:lnTo>
                  <a:pt x="4999" y="0"/>
                </a:lnTo>
                <a:lnTo>
                  <a:pt x="9565" y="827"/>
                </a:lnTo>
                <a:cubicBezTo>
                  <a:pt x="9691" y="851"/>
                  <a:pt x="9794" y="906"/>
                  <a:pt x="9876" y="991"/>
                </a:cubicBezTo>
                <a:cubicBezTo>
                  <a:pt x="9957" y="1075"/>
                  <a:pt x="9998" y="1169"/>
                  <a:pt x="9998" y="1273"/>
                </a:cubicBezTo>
                <a:lnTo>
                  <a:pt x="9998" y="5809"/>
                </a:lnTo>
                <a:cubicBezTo>
                  <a:pt x="9998" y="6269"/>
                  <a:pt x="9866" y="6700"/>
                  <a:pt x="9604" y="7100"/>
                </a:cubicBezTo>
                <a:cubicBezTo>
                  <a:pt x="9340" y="7500"/>
                  <a:pt x="8975" y="7827"/>
                  <a:pt x="8509" y="8082"/>
                </a:cubicBezTo>
                <a:lnTo>
                  <a:pt x="4999" y="10000"/>
                </a:lnTo>
                <a:lnTo>
                  <a:pt x="1489" y="8082"/>
                </a:lnTo>
                <a:cubicBezTo>
                  <a:pt x="1022" y="7827"/>
                  <a:pt x="657" y="7500"/>
                  <a:pt x="394" y="7100"/>
                </a:cubicBezTo>
                <a:cubicBezTo>
                  <a:pt x="131" y="6700"/>
                  <a:pt x="0" y="6269"/>
                  <a:pt x="0" y="5809"/>
                </a:cubicBezTo>
                <a:lnTo>
                  <a:pt x="0" y="1273"/>
                </a:lnTo>
                <a:cubicBezTo>
                  <a:pt x="0" y="1169"/>
                  <a:pt x="40" y="1075"/>
                  <a:pt x="122" y="991"/>
                </a:cubicBezTo>
                <a:cubicBezTo>
                  <a:pt x="203" y="906"/>
                  <a:pt x="307" y="851"/>
                  <a:pt x="433" y="827"/>
                </a:cubicBezTo>
                <a:moveTo>
                  <a:pt x="8887" y="1636"/>
                </a:moveTo>
                <a:lnTo>
                  <a:pt x="4999" y="927"/>
                </a:lnTo>
                <a:lnTo>
                  <a:pt x="1111" y="1636"/>
                </a:lnTo>
                <a:lnTo>
                  <a:pt x="1111" y="5809"/>
                </a:lnTo>
                <a:cubicBezTo>
                  <a:pt x="1111" y="6118"/>
                  <a:pt x="1198" y="6406"/>
                  <a:pt x="1372" y="6673"/>
                </a:cubicBezTo>
                <a:cubicBezTo>
                  <a:pt x="1546" y="6939"/>
                  <a:pt x="1788" y="7157"/>
                  <a:pt x="2100" y="7327"/>
                </a:cubicBezTo>
                <a:lnTo>
                  <a:pt x="4999" y="8909"/>
                </a:lnTo>
                <a:lnTo>
                  <a:pt x="7898" y="7327"/>
                </a:lnTo>
                <a:cubicBezTo>
                  <a:pt x="8209" y="7157"/>
                  <a:pt x="8452" y="6939"/>
                  <a:pt x="8626" y="6673"/>
                </a:cubicBezTo>
                <a:cubicBezTo>
                  <a:pt x="8800" y="6406"/>
                  <a:pt x="8887" y="6118"/>
                  <a:pt x="8887" y="5809"/>
                </a:cubicBezTo>
                <a:lnTo>
                  <a:pt x="8887" y="1636"/>
                </a:lnTo>
                <a:moveTo>
                  <a:pt x="4721" y="5536"/>
                </a:moveTo>
                <a:lnTo>
                  <a:pt x="7476" y="3282"/>
                </a:lnTo>
                <a:lnTo>
                  <a:pt x="8254" y="3927"/>
                </a:lnTo>
                <a:lnTo>
                  <a:pt x="4721" y="6818"/>
                </a:lnTo>
                <a:lnTo>
                  <a:pt x="2366" y="4891"/>
                </a:lnTo>
                <a:lnTo>
                  <a:pt x="3155" y="4245"/>
                </a:lnTo>
              </a:path>
            </a:pathLst>
          </a:custGeom>
          <a:solidFill>
            <a:srgbClr val="4A7FD7">
              <a:alpha val="100000"/>
            </a:srgbClr>
          </a:solidFill>
          <a:ln>
            <a:headEnd type="none"/>
            <a:tailEnd type="none"/>
          </a:ln>
        </p:spPr>
      </p:sp>
      <p:sp>
        <p:nvSpPr>
          <p:cNvPr id="9" name="TextBox 9"/>
          <p:cNvSpPr txBox="1"/>
          <p:nvPr/>
        </p:nvSpPr>
        <p:spPr>
          <a:xfrm>
            <a:off x="938573" y="2203103"/>
            <a:ext cx="1500259" cy="238125"/>
          </a:xfrm>
          <a:prstGeom prst="rect">
            <a:avLst/>
          </a:prstGeom>
          <a:ln>
            <a:headEnd type="none"/>
            <a:tailEnd type="none"/>
          </a:ln>
        </p:spPr>
        <p:txBody>
          <a:bodyPr vert="horz" wrap="none" lIns="0" tIns="0" rIns="0" bIns="0" rtlCol="0" anchor="t" anchorCtr="0"/>
          <a:lstStyle/>
          <a:p>
            <a:pPr algn="l">
              <a:defRPr/>
            </a:pPr>
            <a:r>
              <a:rPr lang="en-US" sz="1280" b="1" i="0" strike="noStrike">
                <a:solidFill>
                  <a:srgbClr val="1A1C20">
                    <a:alpha val="100000"/>
                  </a:srgbClr>
                </a:solidFill>
                <a:latin typeface="Alibaba PuHuiTi 3.0 55 Regular"/>
                <a:ea typeface="Alibaba PuHuiTi 3.0 55 Regular"/>
                <a:cs typeface="Alibaba PuHuiTi 3.0 55 Regular"/>
              </a:rPr>
              <a:t>Quality verified.</a:t>
            </a:r>
            <a:endParaRPr lang="en-US" sz="1100"/>
          </a:p>
        </p:txBody>
      </p:sp>
      <p:sp>
        <p:nvSpPr>
          <p:cNvPr id="10" name="TextBox 10"/>
          <p:cNvSpPr txBox="1"/>
          <p:nvPr/>
        </p:nvSpPr>
        <p:spPr>
          <a:xfrm>
            <a:off x="695151" y="2622203"/>
            <a:ext cx="5304099" cy="379066"/>
          </a:xfrm>
          <a:prstGeom prst="rect">
            <a:avLst/>
          </a:prstGeom>
          <a:ln>
            <a:headEnd type="none"/>
            <a:tailEnd type="none"/>
          </a:ln>
        </p:spPr>
        <p:txBody>
          <a:bodyPr vert="horz" wrap="square" lIns="0" tIns="0" rIns="0" bIns="0" rtlCol="0" anchor="t" anchorCtr="0"/>
          <a:lstStyle/>
          <a:p>
            <a:pPr algn="l">
              <a:defRPr/>
            </a:pPr>
            <a:r>
              <a:rPr lang="en-US"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Tires feel great, fit perfectly, made with thick, high-quality materials.</a:t>
            </a:r>
            <a:endParaRPr lang="en-US" sz="1100"/>
          </a:p>
          <a:p>
            <a:pPr algn="l"/>
            <a:r>
              <a:rPr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"Error" means standards are met.</a:t>
            </a:r>
            <a:endParaRPr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endParaRPr>
          </a:p>
        </p:txBody>
      </p:sp>
      <p:sp>
        <p:nvSpPr>
          <p:cNvPr id="11" name="TextBox 11"/>
          <p:cNvSpPr txBox="1"/>
          <p:nvPr/>
        </p:nvSpPr>
        <p:spPr>
          <a:xfrm>
            <a:off x="695151" y="3697040"/>
            <a:ext cx="5066033" cy="133350"/>
          </a:xfrm>
          <a:prstGeom prst="rect">
            <a:avLst/>
          </a:prstGeom>
          <a:ln>
            <a:headEnd type="none"/>
            <a:tailEnd type="none"/>
          </a:ln>
        </p:spPr>
        <p:txBody>
          <a:bodyPr vert="horz" wrap="none" lIns="0" tIns="0" rIns="0" bIns="0" rtlCol="0" anchor="t" anchorCtr="0"/>
          <a:lstStyle/>
          <a:p>
            <a:pPr algn="l">
              <a:defRPr/>
            </a:pPr>
            <a:r>
              <a:rPr lang="en-US" sz="720" b="0" i="0" strike="noStrike">
                <a:solidFill>
                  <a:srgbClr val="1A1C20">
                    <a:alpha val="54901"/>
                  </a:srgbClr>
                </a:solidFill>
                <a:latin typeface="Alibaba PuHuiTi 3.0 55 Regular"/>
                <a:ea typeface="Alibaba PuHuiTi 3.0 55 Regular"/>
                <a:cs typeface="Alibaba PuHuiTi 3.0 55 Regular"/>
              </a:rPr>
              <a:t>User feedback</a:t>
            </a:r>
            <a:endParaRPr lang="en-US" sz="1100"/>
          </a:p>
        </p:txBody>
      </p:sp>
      <p:sp>
        <p:nvSpPr>
          <p:cNvPr id="12" name="AutoShape 12"/>
          <p:cNvSpPr/>
          <p:nvPr/>
        </p:nvSpPr>
        <p:spPr>
          <a:xfrm>
            <a:off x="6189702" y="1926878"/>
            <a:ext cx="5542164" cy="2141637"/>
          </a:xfrm>
          <a:prstGeom prst="rect">
            <a:avLst/>
          </a:prstGeom>
          <a:solidFill>
            <a:srgbClr val="EDEEF1">
              <a:alpha val="100000"/>
            </a:srgbClr>
          </a:solidFill>
          <a:ln w="9525">
            <a:solidFill>
              <a:srgbClr val="C9CDD4">
                <a:alpha val="100000"/>
              </a:srgbClr>
            </a:solidFill>
            <a:prstDash val="solid"/>
            <a:headEnd type="none"/>
            <a:tailEnd type="none"/>
          </a:ln>
        </p:spPr>
      </p:sp>
      <p:sp>
        <p:nvSpPr>
          <p:cNvPr id="13" name="AutoShape 13"/>
          <p:cNvSpPr/>
          <p:nvPr/>
        </p:nvSpPr>
        <p:spPr>
          <a:xfrm>
            <a:off x="6189702" y="1926878"/>
            <a:ext cx="5542164" cy="9525"/>
          </a:xfrm>
          <a:prstGeom prst="line">
            <a:avLst/>
          </a:prstGeom>
          <a:ln w="28575">
            <a:solidFill>
              <a:srgbClr val="4A7FD7">
                <a:alpha val="100000"/>
              </a:srgbClr>
            </a:solidFill>
            <a:prstDash val="solid"/>
            <a:headEnd type="none"/>
            <a:tailEnd type="none"/>
          </a:ln>
        </p:spPr>
      </p:sp>
      <p:sp>
        <p:nvSpPr>
          <p:cNvPr id="14" name="AutoShape 14"/>
          <p:cNvSpPr/>
          <p:nvPr/>
        </p:nvSpPr>
        <p:spPr>
          <a:xfrm>
            <a:off x="6406639" y="2226916"/>
            <a:ext cx="190452" cy="190500"/>
          </a:xfrm>
          <a:custGeom>
            <a:avLst/>
            <a:gdLst/>
            <a:ahLst/>
            <a:cxnLst/>
            <a:rect l="l" t="t" r="r" b="b"/>
            <a:pathLst>
              <a:path w="9998" h="10000">
                <a:moveTo>
                  <a:pt x="4999" y="927"/>
                </a:moveTo>
                <a:lnTo>
                  <a:pt x="1111" y="1636"/>
                </a:lnTo>
                <a:lnTo>
                  <a:pt x="1111" y="5809"/>
                </a:lnTo>
                <a:cubicBezTo>
                  <a:pt x="1111" y="6118"/>
                  <a:pt x="1198" y="6406"/>
                  <a:pt x="1372" y="6673"/>
                </a:cubicBezTo>
                <a:cubicBezTo>
                  <a:pt x="1546" y="6939"/>
                  <a:pt x="1788" y="7157"/>
                  <a:pt x="2100" y="7327"/>
                </a:cubicBezTo>
                <a:lnTo>
                  <a:pt x="4999" y="8909"/>
                </a:lnTo>
                <a:lnTo>
                  <a:pt x="7898" y="7327"/>
                </a:lnTo>
                <a:cubicBezTo>
                  <a:pt x="8209" y="7157"/>
                  <a:pt x="8452" y="6939"/>
                  <a:pt x="8626" y="6673"/>
                </a:cubicBezTo>
                <a:cubicBezTo>
                  <a:pt x="8800" y="6406"/>
                  <a:pt x="8887" y="6118"/>
                  <a:pt x="8887" y="5809"/>
                </a:cubicBezTo>
                <a:lnTo>
                  <a:pt x="8887" y="1636"/>
                </a:lnTo>
                <a:lnTo>
                  <a:pt x="4999" y="927"/>
                </a:lnTo>
                <a:moveTo>
                  <a:pt x="433" y="827"/>
                </a:moveTo>
                <a:lnTo>
                  <a:pt x="4999" y="0"/>
                </a:lnTo>
                <a:lnTo>
                  <a:pt x="9565" y="827"/>
                </a:lnTo>
                <a:cubicBezTo>
                  <a:pt x="9691" y="851"/>
                  <a:pt x="9794" y="906"/>
                  <a:pt x="9876" y="991"/>
                </a:cubicBezTo>
                <a:cubicBezTo>
                  <a:pt x="9957" y="1075"/>
                  <a:pt x="9998" y="1169"/>
                  <a:pt x="9998" y="1273"/>
                </a:cubicBezTo>
                <a:lnTo>
                  <a:pt x="9998" y="5809"/>
                </a:lnTo>
                <a:cubicBezTo>
                  <a:pt x="9998" y="6269"/>
                  <a:pt x="9866" y="6700"/>
                  <a:pt x="9604" y="7100"/>
                </a:cubicBezTo>
                <a:cubicBezTo>
                  <a:pt x="9340" y="7500"/>
                  <a:pt x="8975" y="7827"/>
                  <a:pt x="8509" y="8082"/>
                </a:cubicBezTo>
                <a:lnTo>
                  <a:pt x="4999" y="10000"/>
                </a:lnTo>
                <a:lnTo>
                  <a:pt x="1489" y="8082"/>
                </a:lnTo>
                <a:cubicBezTo>
                  <a:pt x="1022" y="7827"/>
                  <a:pt x="657" y="7500"/>
                  <a:pt x="394" y="7100"/>
                </a:cubicBezTo>
                <a:cubicBezTo>
                  <a:pt x="131" y="6700"/>
                  <a:pt x="0" y="6269"/>
                  <a:pt x="0" y="5809"/>
                </a:cubicBezTo>
                <a:lnTo>
                  <a:pt x="0" y="1273"/>
                </a:lnTo>
                <a:cubicBezTo>
                  <a:pt x="0" y="1169"/>
                  <a:pt x="40" y="1075"/>
                  <a:pt x="122" y="991"/>
                </a:cubicBezTo>
                <a:cubicBezTo>
                  <a:pt x="203" y="906"/>
                  <a:pt x="307" y="851"/>
                  <a:pt x="433" y="827"/>
                </a:cubicBezTo>
                <a:moveTo>
                  <a:pt x="6632" y="6382"/>
                </a:moveTo>
                <a:lnTo>
                  <a:pt x="4999" y="5682"/>
                </a:lnTo>
                <a:lnTo>
                  <a:pt x="3366" y="6382"/>
                </a:lnTo>
                <a:lnTo>
                  <a:pt x="3677" y="4900"/>
                </a:lnTo>
                <a:lnTo>
                  <a:pt x="2355" y="3845"/>
                </a:lnTo>
                <a:lnTo>
                  <a:pt x="4188" y="3627"/>
                </a:lnTo>
                <a:lnTo>
                  <a:pt x="4999" y="2273"/>
                </a:lnTo>
                <a:lnTo>
                  <a:pt x="5810" y="3627"/>
                </a:lnTo>
                <a:lnTo>
                  <a:pt x="7643" y="3845"/>
                </a:lnTo>
                <a:lnTo>
                  <a:pt x="6321" y="4900"/>
                </a:lnTo>
              </a:path>
            </a:pathLst>
          </a:custGeom>
          <a:solidFill>
            <a:srgbClr val="4A7FD7">
              <a:alpha val="100000"/>
            </a:srgbClr>
          </a:solidFill>
          <a:ln>
            <a:headEnd type="none"/>
            <a:tailEnd type="none"/>
          </a:ln>
        </p:spPr>
      </p:sp>
      <p:sp>
        <p:nvSpPr>
          <p:cNvPr id="15" name="TextBox 15"/>
          <p:cNvSpPr txBox="1"/>
          <p:nvPr/>
        </p:nvSpPr>
        <p:spPr>
          <a:xfrm>
            <a:off x="6671189" y="2203103"/>
            <a:ext cx="1500259" cy="238125"/>
          </a:xfrm>
          <a:prstGeom prst="rect">
            <a:avLst/>
          </a:prstGeom>
          <a:ln>
            <a:headEnd type="none"/>
            <a:tailEnd type="none"/>
          </a:ln>
        </p:spPr>
        <p:txBody>
          <a:bodyPr vert="horz" wrap="none" lIns="0" tIns="0" rIns="0" bIns="0" rtlCol="0" anchor="t" anchorCtr="0"/>
          <a:lstStyle/>
          <a:p>
            <a:pPr algn="l">
              <a:defRPr/>
            </a:pPr>
            <a:r>
              <a:rPr lang="en-US" sz="1280" b="1" i="0" strike="noStrike">
                <a:solidFill>
                  <a:srgbClr val="1A1C20">
                    <a:alpha val="100000"/>
                  </a:srgbClr>
                </a:solidFill>
                <a:latin typeface="Alibaba PuHuiTi 3.0 55 Regular"/>
                <a:ea typeface="Alibaba PuHuiTi 3.0 55 Regular"/>
                <a:cs typeface="Alibaba PuHuiTi 3.0 55 Regular"/>
              </a:rPr>
              <a:t>Awarded for safety</a:t>
            </a:r>
            <a:endParaRPr lang="en-US" sz="1100"/>
          </a:p>
        </p:txBody>
      </p:sp>
      <p:sp>
        <p:nvSpPr>
          <p:cNvPr id="16" name="TextBox 16"/>
          <p:cNvSpPr txBox="1"/>
          <p:nvPr/>
        </p:nvSpPr>
        <p:spPr>
          <a:xfrm>
            <a:off x="6427767" y="2622203"/>
            <a:ext cx="5304099" cy="379066"/>
          </a:xfrm>
          <a:prstGeom prst="rect">
            <a:avLst/>
          </a:prstGeom>
          <a:ln>
            <a:headEnd type="none"/>
            <a:tailEnd type="none"/>
          </a:ln>
        </p:spPr>
        <p:txBody>
          <a:bodyPr vert="horz" wrap="square" lIns="0" tIns="0" rIns="0" bIns="0" rtlCol="0" anchor="t" anchorCtr="0"/>
          <a:lstStyle/>
          <a:p>
            <a:pPr algn="l">
              <a:defRPr/>
            </a:pPr>
            <a:r>
              <a:rPr lang="en-US"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Solid tires eliminate fear of nails and blowouts.</a:t>
            </a:r>
            <a:endParaRPr lang="en-US" sz="1100"/>
          </a:p>
          <a:p>
            <a:pPr algn="l"/>
            <a:r>
              <a:rPr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Puncture resistance tested in tough conditions.</a:t>
            </a:r>
            <a:endParaRPr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endParaRPr>
          </a:p>
        </p:txBody>
      </p:sp>
      <p:sp>
        <p:nvSpPr>
          <p:cNvPr id="17" name="TextBox 17"/>
          <p:cNvSpPr txBox="1"/>
          <p:nvPr/>
        </p:nvSpPr>
        <p:spPr>
          <a:xfrm>
            <a:off x="6427767" y="3697040"/>
            <a:ext cx="5066033" cy="133350"/>
          </a:xfrm>
          <a:prstGeom prst="rect">
            <a:avLst/>
          </a:prstGeom>
          <a:ln>
            <a:headEnd type="none"/>
            <a:tailEnd type="none"/>
          </a:ln>
        </p:spPr>
        <p:txBody>
          <a:bodyPr vert="horz" wrap="none" lIns="0" tIns="0" rIns="0" bIns="0" rtlCol="0" anchor="t" anchorCtr="0"/>
          <a:lstStyle/>
          <a:p>
            <a:pPr algn="l">
              <a:defRPr/>
            </a:pPr>
            <a:r>
              <a:rPr lang="en-US" sz="720" b="0" i="0" strike="noStrike">
                <a:solidFill>
                  <a:srgbClr val="1A1C20">
                    <a:alpha val="54901"/>
                  </a:srgbClr>
                </a:solidFill>
                <a:latin typeface="Alibaba PuHuiTi 3.0 55 Regular"/>
                <a:ea typeface="Alibaba PuHuiTi 3.0 55 Regular"/>
                <a:cs typeface="Alibaba PuHuiTi 3.0 55 Regular"/>
              </a:rPr>
              <a:t>Safe operation practiced.</a:t>
            </a:r>
            <a:endParaRPr lang="en-US" sz="1100"/>
          </a:p>
        </p:txBody>
      </p:sp>
      <p:sp>
        <p:nvSpPr>
          <p:cNvPr id="18" name="AutoShape 18"/>
          <p:cNvSpPr/>
          <p:nvPr/>
        </p:nvSpPr>
        <p:spPr>
          <a:xfrm>
            <a:off x="457086" y="4259015"/>
            <a:ext cx="5542164" cy="2141785"/>
          </a:xfrm>
          <a:prstGeom prst="rect">
            <a:avLst/>
          </a:prstGeom>
          <a:solidFill>
            <a:srgbClr val="EDEEF1">
              <a:alpha val="100000"/>
            </a:srgbClr>
          </a:solidFill>
          <a:ln w="9525">
            <a:solidFill>
              <a:srgbClr val="C9CDD4">
                <a:alpha val="100000"/>
              </a:srgbClr>
            </a:solidFill>
            <a:prstDash val="solid"/>
            <a:headEnd type="none"/>
            <a:tailEnd type="none"/>
          </a:ln>
        </p:spPr>
      </p:sp>
      <p:sp>
        <p:nvSpPr>
          <p:cNvPr id="19" name="AutoShape 19"/>
          <p:cNvSpPr/>
          <p:nvPr/>
        </p:nvSpPr>
        <p:spPr>
          <a:xfrm>
            <a:off x="457086" y="4259015"/>
            <a:ext cx="5542164" cy="9525"/>
          </a:xfrm>
          <a:prstGeom prst="line">
            <a:avLst/>
          </a:prstGeom>
          <a:ln w="28575">
            <a:solidFill>
              <a:srgbClr val="4A7FD7">
                <a:alpha val="100000"/>
              </a:srgbClr>
            </a:solidFill>
            <a:prstDash val="solid"/>
            <a:headEnd type="none"/>
            <a:tailEnd type="none"/>
          </a:ln>
        </p:spPr>
      </p:sp>
      <p:sp>
        <p:nvSpPr>
          <p:cNvPr id="20" name="AutoShape 20"/>
          <p:cNvSpPr/>
          <p:nvPr/>
        </p:nvSpPr>
        <p:spPr>
          <a:xfrm>
            <a:off x="674023" y="4559052"/>
            <a:ext cx="190452" cy="190500"/>
          </a:xfrm>
          <a:custGeom>
            <a:avLst/>
            <a:gdLst/>
            <a:ahLst/>
            <a:cxnLst/>
            <a:rect l="l" t="t" r="r" b="b"/>
            <a:pathLst>
              <a:path w="9998" h="10000">
                <a:moveTo>
                  <a:pt x="5999" y="0"/>
                </a:moveTo>
                <a:cubicBezTo>
                  <a:pt x="6725" y="0"/>
                  <a:pt x="7398" y="183"/>
                  <a:pt x="8018" y="550"/>
                </a:cubicBezTo>
                <a:cubicBezTo>
                  <a:pt x="8618" y="903"/>
                  <a:pt x="9094" y="1380"/>
                  <a:pt x="9448" y="1980"/>
                </a:cubicBezTo>
                <a:cubicBezTo>
                  <a:pt x="9814" y="2600"/>
                  <a:pt x="9998" y="3273"/>
                  <a:pt x="9998" y="4000"/>
                </a:cubicBezTo>
                <a:cubicBezTo>
                  <a:pt x="9998" y="4533"/>
                  <a:pt x="9898" y="5043"/>
                  <a:pt x="9698" y="5530"/>
                </a:cubicBezTo>
                <a:cubicBezTo>
                  <a:pt x="9504" y="5996"/>
                  <a:pt x="9229" y="6413"/>
                  <a:pt x="8873" y="6780"/>
                </a:cubicBezTo>
                <a:cubicBezTo>
                  <a:pt x="8516" y="7146"/>
                  <a:pt x="8108" y="7436"/>
                  <a:pt x="7648" y="7650"/>
                </a:cubicBezTo>
                <a:cubicBezTo>
                  <a:pt x="7435" y="8110"/>
                  <a:pt x="7145" y="8518"/>
                  <a:pt x="6779" y="8875"/>
                </a:cubicBezTo>
                <a:cubicBezTo>
                  <a:pt x="6412" y="9231"/>
                  <a:pt x="5995" y="9506"/>
                  <a:pt x="5529" y="9700"/>
                </a:cubicBezTo>
                <a:cubicBezTo>
                  <a:pt x="5042" y="9900"/>
                  <a:pt x="4532" y="10000"/>
                  <a:pt x="3999" y="10000"/>
                </a:cubicBezTo>
                <a:cubicBezTo>
                  <a:pt x="3272" y="10000"/>
                  <a:pt x="2599" y="9816"/>
                  <a:pt x="1980" y="9450"/>
                </a:cubicBezTo>
                <a:cubicBezTo>
                  <a:pt x="1380" y="9096"/>
                  <a:pt x="903" y="8620"/>
                  <a:pt x="550" y="8020"/>
                </a:cubicBezTo>
                <a:cubicBezTo>
                  <a:pt x="183" y="7400"/>
                  <a:pt x="0" y="6726"/>
                  <a:pt x="0" y="6000"/>
                </a:cubicBezTo>
                <a:cubicBezTo>
                  <a:pt x="0" y="5466"/>
                  <a:pt x="100" y="4956"/>
                  <a:pt x="300" y="4470"/>
                </a:cubicBezTo>
                <a:cubicBezTo>
                  <a:pt x="493" y="4003"/>
                  <a:pt x="768" y="3586"/>
                  <a:pt x="1125" y="3220"/>
                </a:cubicBezTo>
                <a:cubicBezTo>
                  <a:pt x="1481" y="2853"/>
                  <a:pt x="1890" y="2563"/>
                  <a:pt x="2350" y="2350"/>
                </a:cubicBezTo>
                <a:cubicBezTo>
                  <a:pt x="2562" y="1890"/>
                  <a:pt x="2852" y="1481"/>
                  <a:pt x="3219" y="1125"/>
                </a:cubicBezTo>
                <a:cubicBezTo>
                  <a:pt x="3585" y="768"/>
                  <a:pt x="4002" y="493"/>
                  <a:pt x="4469" y="300"/>
                </a:cubicBezTo>
                <a:cubicBezTo>
                  <a:pt x="4955" y="100"/>
                  <a:pt x="5465" y="0"/>
                  <a:pt x="5999" y="0"/>
                </a:cubicBezTo>
                <a:moveTo>
                  <a:pt x="3999" y="3000"/>
                </a:moveTo>
                <a:cubicBezTo>
                  <a:pt x="3459" y="3000"/>
                  <a:pt x="2956" y="3136"/>
                  <a:pt x="2490" y="3410"/>
                </a:cubicBezTo>
                <a:cubicBezTo>
                  <a:pt x="2036" y="3676"/>
                  <a:pt x="1676" y="4036"/>
                  <a:pt x="1410" y="4490"/>
                </a:cubicBezTo>
                <a:cubicBezTo>
                  <a:pt x="1136" y="4956"/>
                  <a:pt x="1000" y="5460"/>
                  <a:pt x="1000" y="6000"/>
                </a:cubicBezTo>
                <a:cubicBezTo>
                  <a:pt x="1000" y="6540"/>
                  <a:pt x="1136" y="7043"/>
                  <a:pt x="1410" y="7510"/>
                </a:cubicBezTo>
                <a:cubicBezTo>
                  <a:pt x="1676" y="7963"/>
                  <a:pt x="2036" y="8323"/>
                  <a:pt x="2490" y="8590"/>
                </a:cubicBezTo>
                <a:cubicBezTo>
                  <a:pt x="2956" y="8863"/>
                  <a:pt x="3459" y="9000"/>
                  <a:pt x="3999" y="9000"/>
                </a:cubicBezTo>
                <a:cubicBezTo>
                  <a:pt x="4539" y="9000"/>
                  <a:pt x="5042" y="8863"/>
                  <a:pt x="5509" y="8590"/>
                </a:cubicBezTo>
                <a:cubicBezTo>
                  <a:pt x="5962" y="8323"/>
                  <a:pt x="6322" y="7963"/>
                  <a:pt x="6589" y="7510"/>
                </a:cubicBezTo>
                <a:cubicBezTo>
                  <a:pt x="6862" y="7043"/>
                  <a:pt x="6999" y="6540"/>
                  <a:pt x="6999" y="6000"/>
                </a:cubicBezTo>
                <a:cubicBezTo>
                  <a:pt x="6999" y="5460"/>
                  <a:pt x="6862" y="4956"/>
                  <a:pt x="6589" y="4490"/>
                </a:cubicBezTo>
                <a:cubicBezTo>
                  <a:pt x="6322" y="4036"/>
                  <a:pt x="5962" y="3676"/>
                  <a:pt x="5509" y="3410"/>
                </a:cubicBezTo>
                <a:cubicBezTo>
                  <a:pt x="5042" y="3136"/>
                  <a:pt x="4539" y="3000"/>
                  <a:pt x="3999" y="3000"/>
                </a:cubicBezTo>
                <a:moveTo>
                  <a:pt x="3499" y="3500"/>
                </a:moveTo>
                <a:lnTo>
                  <a:pt x="4499" y="3500"/>
                </a:lnTo>
                <a:lnTo>
                  <a:pt x="4499" y="4000"/>
                </a:lnTo>
                <a:lnTo>
                  <a:pt x="5499" y="4000"/>
                </a:lnTo>
                <a:lnTo>
                  <a:pt x="5499" y="5000"/>
                </a:lnTo>
                <a:lnTo>
                  <a:pt x="3499" y="5000"/>
                </a:lnTo>
                <a:cubicBezTo>
                  <a:pt x="3432" y="5000"/>
                  <a:pt x="3374" y="5025"/>
                  <a:pt x="3324" y="5075"/>
                </a:cubicBezTo>
                <a:cubicBezTo>
                  <a:pt x="3274" y="5125"/>
                  <a:pt x="3249" y="5181"/>
                  <a:pt x="3249" y="5245"/>
                </a:cubicBezTo>
                <a:cubicBezTo>
                  <a:pt x="3249" y="5308"/>
                  <a:pt x="3269" y="5363"/>
                  <a:pt x="3309" y="5410"/>
                </a:cubicBezTo>
                <a:cubicBezTo>
                  <a:pt x="3349" y="5456"/>
                  <a:pt x="3399" y="5486"/>
                  <a:pt x="3459" y="5500"/>
                </a:cubicBezTo>
                <a:lnTo>
                  <a:pt x="3499" y="5500"/>
                </a:lnTo>
                <a:lnTo>
                  <a:pt x="4499" y="5500"/>
                </a:lnTo>
                <a:cubicBezTo>
                  <a:pt x="4725" y="5500"/>
                  <a:pt x="4934" y="5556"/>
                  <a:pt x="5124" y="5670"/>
                </a:cubicBezTo>
                <a:cubicBezTo>
                  <a:pt x="5314" y="5783"/>
                  <a:pt x="5465" y="5935"/>
                  <a:pt x="5579" y="6125"/>
                </a:cubicBezTo>
                <a:cubicBezTo>
                  <a:pt x="5692" y="6315"/>
                  <a:pt x="5749" y="6523"/>
                  <a:pt x="5749" y="6750"/>
                </a:cubicBezTo>
                <a:cubicBezTo>
                  <a:pt x="5749" y="6976"/>
                  <a:pt x="5692" y="7185"/>
                  <a:pt x="5579" y="7375"/>
                </a:cubicBezTo>
                <a:cubicBezTo>
                  <a:pt x="5465" y="7565"/>
                  <a:pt x="5314" y="7716"/>
                  <a:pt x="5124" y="7830"/>
                </a:cubicBezTo>
                <a:cubicBezTo>
                  <a:pt x="4934" y="7943"/>
                  <a:pt x="4725" y="8000"/>
                  <a:pt x="4499" y="8000"/>
                </a:cubicBezTo>
                <a:lnTo>
                  <a:pt x="4499" y="8500"/>
                </a:lnTo>
                <a:lnTo>
                  <a:pt x="3499" y="8500"/>
                </a:lnTo>
                <a:lnTo>
                  <a:pt x="3499" y="8000"/>
                </a:lnTo>
                <a:lnTo>
                  <a:pt x="2500" y="8000"/>
                </a:lnTo>
                <a:lnTo>
                  <a:pt x="2500" y="7000"/>
                </a:lnTo>
                <a:lnTo>
                  <a:pt x="4499" y="7000"/>
                </a:lnTo>
                <a:cubicBezTo>
                  <a:pt x="4565" y="7000"/>
                  <a:pt x="4624" y="6975"/>
                  <a:pt x="4674" y="6925"/>
                </a:cubicBezTo>
                <a:cubicBezTo>
                  <a:pt x="4724" y="6875"/>
                  <a:pt x="4749" y="6818"/>
                  <a:pt x="4749" y="6755"/>
                </a:cubicBezTo>
                <a:cubicBezTo>
                  <a:pt x="4749" y="6691"/>
                  <a:pt x="4729" y="6636"/>
                  <a:pt x="4689" y="6590"/>
                </a:cubicBezTo>
                <a:cubicBezTo>
                  <a:pt x="4649" y="6543"/>
                  <a:pt x="4599" y="6513"/>
                  <a:pt x="4539" y="6500"/>
                </a:cubicBezTo>
                <a:lnTo>
                  <a:pt x="4499" y="6500"/>
                </a:lnTo>
                <a:lnTo>
                  <a:pt x="3499" y="6500"/>
                </a:lnTo>
                <a:cubicBezTo>
                  <a:pt x="3272" y="6500"/>
                  <a:pt x="3064" y="6443"/>
                  <a:pt x="2874" y="6330"/>
                </a:cubicBezTo>
                <a:cubicBezTo>
                  <a:pt x="2684" y="6216"/>
                  <a:pt x="2532" y="6065"/>
                  <a:pt x="2420" y="5875"/>
                </a:cubicBezTo>
                <a:cubicBezTo>
                  <a:pt x="2306" y="5685"/>
                  <a:pt x="2250" y="5476"/>
                  <a:pt x="2250" y="5250"/>
                </a:cubicBezTo>
                <a:cubicBezTo>
                  <a:pt x="2250" y="5023"/>
                  <a:pt x="2306" y="4815"/>
                  <a:pt x="2420" y="4625"/>
                </a:cubicBezTo>
                <a:cubicBezTo>
                  <a:pt x="2532" y="4435"/>
                  <a:pt x="2684" y="4283"/>
                  <a:pt x="2874" y="4170"/>
                </a:cubicBezTo>
                <a:cubicBezTo>
                  <a:pt x="3064" y="4056"/>
                  <a:pt x="3272" y="4000"/>
                  <a:pt x="3499" y="4000"/>
                </a:cubicBezTo>
                <a:lnTo>
                  <a:pt x="3499" y="3500"/>
                </a:lnTo>
                <a:moveTo>
                  <a:pt x="5999" y="1000"/>
                </a:moveTo>
                <a:cubicBezTo>
                  <a:pt x="5559" y="1000"/>
                  <a:pt x="5145" y="1088"/>
                  <a:pt x="4759" y="1265"/>
                </a:cubicBezTo>
                <a:cubicBezTo>
                  <a:pt x="4372" y="1441"/>
                  <a:pt x="4039" y="1690"/>
                  <a:pt x="3759" y="2010"/>
                </a:cubicBezTo>
                <a:cubicBezTo>
                  <a:pt x="3839" y="2003"/>
                  <a:pt x="3919" y="2000"/>
                  <a:pt x="3999" y="2000"/>
                </a:cubicBezTo>
                <a:cubicBezTo>
                  <a:pt x="4725" y="2000"/>
                  <a:pt x="5399" y="2183"/>
                  <a:pt x="6019" y="2550"/>
                </a:cubicBezTo>
                <a:cubicBezTo>
                  <a:pt x="6619" y="2903"/>
                  <a:pt x="7095" y="3380"/>
                  <a:pt x="7449" y="3980"/>
                </a:cubicBezTo>
                <a:cubicBezTo>
                  <a:pt x="7815" y="4600"/>
                  <a:pt x="7998" y="5273"/>
                  <a:pt x="7998" y="6000"/>
                </a:cubicBezTo>
                <a:cubicBezTo>
                  <a:pt x="7998" y="6080"/>
                  <a:pt x="7994" y="6160"/>
                  <a:pt x="7988" y="6240"/>
                </a:cubicBezTo>
                <a:cubicBezTo>
                  <a:pt x="8308" y="5960"/>
                  <a:pt x="8556" y="5626"/>
                  <a:pt x="8733" y="5240"/>
                </a:cubicBezTo>
                <a:cubicBezTo>
                  <a:pt x="8909" y="4853"/>
                  <a:pt x="8998" y="4440"/>
                  <a:pt x="8998" y="4000"/>
                </a:cubicBezTo>
                <a:cubicBezTo>
                  <a:pt x="8998" y="3460"/>
                  <a:pt x="8861" y="2956"/>
                  <a:pt x="8588" y="2490"/>
                </a:cubicBezTo>
                <a:cubicBezTo>
                  <a:pt x="8321" y="2036"/>
                  <a:pt x="7961" y="1676"/>
                  <a:pt x="7508" y="1410"/>
                </a:cubicBezTo>
                <a:cubicBezTo>
                  <a:pt x="7042" y="1136"/>
                  <a:pt x="6539" y="1000"/>
                  <a:pt x="5999" y="1000"/>
                </a:cubicBezTo>
              </a:path>
            </a:pathLst>
          </a:custGeom>
          <a:solidFill>
            <a:srgbClr val="4A7FD7">
              <a:alpha val="100000"/>
            </a:srgbClr>
          </a:solidFill>
          <a:ln>
            <a:headEnd type="none"/>
            <a:tailEnd type="none"/>
          </a:ln>
        </p:spPr>
      </p:sp>
      <p:sp>
        <p:nvSpPr>
          <p:cNvPr id="21" name="TextBox 21"/>
          <p:cNvSpPr txBox="1"/>
          <p:nvPr/>
        </p:nvSpPr>
        <p:spPr>
          <a:xfrm>
            <a:off x="938573" y="4535240"/>
            <a:ext cx="1294035" cy="238125"/>
          </a:xfrm>
          <a:prstGeom prst="rect">
            <a:avLst/>
          </a:prstGeom>
          <a:ln>
            <a:headEnd type="none"/>
            <a:tailEnd type="none"/>
          </a:ln>
        </p:spPr>
        <p:txBody>
          <a:bodyPr vert="horz" wrap="none" lIns="0" tIns="0" rIns="0" bIns="0" rtlCol="0" anchor="t" anchorCtr="0"/>
          <a:lstStyle/>
          <a:p>
            <a:pPr algn="l">
              <a:defRPr/>
            </a:pPr>
            <a:r>
              <a:rPr lang="en-US" sz="1280" b="1" i="0" strike="noStrike">
                <a:solidFill>
                  <a:srgbClr val="1A1C20">
                    <a:alpha val="100000"/>
                  </a:srgbClr>
                </a:solidFill>
                <a:latin typeface="Alibaba PuHuiTi 3.0 55 Regular"/>
                <a:ea typeface="Alibaba PuHuiTi 3.0 55 Regular"/>
                <a:cs typeface="Alibaba PuHuiTi 3.0 55 Regular"/>
              </a:rPr>
              <a:t>Big savings</a:t>
            </a:r>
            <a:endParaRPr lang="en-US" sz="1100"/>
          </a:p>
        </p:txBody>
      </p:sp>
      <p:sp>
        <p:nvSpPr>
          <p:cNvPr id="22" name="TextBox 22"/>
          <p:cNvSpPr txBox="1"/>
          <p:nvPr/>
        </p:nvSpPr>
        <p:spPr>
          <a:xfrm>
            <a:off x="695151" y="4954340"/>
            <a:ext cx="5304099" cy="379066"/>
          </a:xfrm>
          <a:prstGeom prst="rect">
            <a:avLst/>
          </a:prstGeom>
          <a:ln>
            <a:headEnd type="none"/>
            <a:tailEnd type="none"/>
          </a:ln>
        </p:spPr>
        <p:txBody>
          <a:bodyPr vert="horz" wrap="square" lIns="0" tIns="0" rIns="0" bIns="0" rtlCol="0" anchor="t" anchorCtr="0"/>
          <a:lstStyle/>
          <a:p>
            <a:pPr algn="l">
              <a:defRPr/>
            </a:pPr>
            <a:r>
              <a:rPr lang="en-US"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Save 200+ yuan per tire, even a full set with electric tools. Factory direct!</a:t>
            </a:r>
            <a:endParaRPr lang="en-US" sz="1100"/>
          </a:p>
          <a:p>
            <a:pPr algn="l"/>
            <a:r>
              <a:rPr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Pricing and easy assembly praised.</a:t>
            </a:r>
            <a:endParaRPr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endParaRPr>
          </a:p>
        </p:txBody>
      </p:sp>
      <p:sp>
        <p:nvSpPr>
          <p:cNvPr id="23" name="TextBox 23"/>
          <p:cNvSpPr txBox="1"/>
          <p:nvPr/>
        </p:nvSpPr>
        <p:spPr>
          <a:xfrm>
            <a:off x="695151" y="6029325"/>
            <a:ext cx="5066033" cy="133350"/>
          </a:xfrm>
          <a:prstGeom prst="rect">
            <a:avLst/>
          </a:prstGeom>
          <a:ln>
            <a:headEnd type="none"/>
            <a:tailEnd type="none"/>
          </a:ln>
        </p:spPr>
        <p:txBody>
          <a:bodyPr vert="horz" wrap="none" lIns="0" tIns="0" rIns="0" bIns="0" rtlCol="0" anchor="t" anchorCtr="0"/>
          <a:lstStyle/>
          <a:p>
            <a:pPr algn="l">
              <a:defRPr/>
            </a:pPr>
            <a:r>
              <a:rPr lang="en-US" sz="720" b="0" i="0" strike="noStrike">
                <a:solidFill>
                  <a:srgbClr val="1A1C20">
                    <a:alpha val="54901"/>
                  </a:srgbClr>
                </a:solidFill>
                <a:latin typeface="Alibaba PuHuiTi 3.0 55 Regular"/>
                <a:ea typeface="Alibaba PuHuiTi 3.0 55 Regular"/>
                <a:cs typeface="Alibaba PuHuiTi 3.0 55 Regular"/>
              </a:rPr>
              <a:t>Cost Comparison</a:t>
            </a:r>
            <a:endParaRPr lang="en-US" sz="1100"/>
          </a:p>
        </p:txBody>
      </p:sp>
      <p:sp>
        <p:nvSpPr>
          <p:cNvPr id="24" name="AutoShape 24"/>
          <p:cNvSpPr/>
          <p:nvPr/>
        </p:nvSpPr>
        <p:spPr>
          <a:xfrm>
            <a:off x="6189702" y="4259015"/>
            <a:ext cx="5542164" cy="2141785"/>
          </a:xfrm>
          <a:prstGeom prst="rect">
            <a:avLst/>
          </a:prstGeom>
          <a:solidFill>
            <a:srgbClr val="EDEEF1">
              <a:alpha val="100000"/>
            </a:srgbClr>
          </a:solidFill>
          <a:ln w="9525">
            <a:solidFill>
              <a:srgbClr val="C9CDD4">
                <a:alpha val="100000"/>
              </a:srgbClr>
            </a:solidFill>
            <a:prstDash val="solid"/>
            <a:headEnd type="none"/>
            <a:tailEnd type="none"/>
          </a:ln>
        </p:spPr>
      </p:sp>
      <p:sp>
        <p:nvSpPr>
          <p:cNvPr id="25" name="AutoShape 25"/>
          <p:cNvSpPr/>
          <p:nvPr/>
        </p:nvSpPr>
        <p:spPr>
          <a:xfrm>
            <a:off x="6189702" y="4259015"/>
            <a:ext cx="5542164" cy="9525"/>
          </a:xfrm>
          <a:prstGeom prst="line">
            <a:avLst/>
          </a:prstGeom>
          <a:ln w="28575">
            <a:solidFill>
              <a:srgbClr val="4A7FD7">
                <a:alpha val="100000"/>
              </a:srgbClr>
            </a:solidFill>
            <a:prstDash val="solid"/>
            <a:headEnd type="none"/>
            <a:tailEnd type="none"/>
          </a:ln>
        </p:spPr>
      </p:sp>
      <p:sp>
        <p:nvSpPr>
          <p:cNvPr id="26" name="AutoShape 26"/>
          <p:cNvSpPr/>
          <p:nvPr/>
        </p:nvSpPr>
        <p:spPr>
          <a:xfrm>
            <a:off x="6406639" y="4559052"/>
            <a:ext cx="190452" cy="190500"/>
          </a:xfrm>
          <a:custGeom>
            <a:avLst/>
            <a:gdLst/>
            <a:ahLst/>
            <a:cxnLst/>
            <a:rect l="l" t="t" r="r" b="b"/>
            <a:pathLst>
              <a:path w="9998" h="10000">
                <a:moveTo>
                  <a:pt x="9181" y="878"/>
                </a:moveTo>
                <a:cubicBezTo>
                  <a:pt x="9559" y="1278"/>
                  <a:pt x="9820" y="1754"/>
                  <a:pt x="9962" y="2308"/>
                </a:cubicBezTo>
                <a:cubicBezTo>
                  <a:pt x="10097" y="2838"/>
                  <a:pt x="10109" y="3375"/>
                  <a:pt x="9998" y="3917"/>
                </a:cubicBezTo>
                <a:cubicBezTo>
                  <a:pt x="9886" y="4459"/>
                  <a:pt x="9655" y="4944"/>
                  <a:pt x="9303" y="5374"/>
                </a:cubicBezTo>
                <a:lnTo>
                  <a:pt x="4999" y="10000"/>
                </a:lnTo>
                <a:lnTo>
                  <a:pt x="695" y="5374"/>
                </a:lnTo>
                <a:cubicBezTo>
                  <a:pt x="343" y="4944"/>
                  <a:pt x="111" y="4459"/>
                  <a:pt x="0" y="3917"/>
                </a:cubicBezTo>
                <a:cubicBezTo>
                  <a:pt x="-111" y="3375"/>
                  <a:pt x="-99" y="2838"/>
                  <a:pt x="36" y="2308"/>
                </a:cubicBezTo>
                <a:cubicBezTo>
                  <a:pt x="178" y="1754"/>
                  <a:pt x="438" y="1276"/>
                  <a:pt x="817" y="873"/>
                </a:cubicBezTo>
                <a:cubicBezTo>
                  <a:pt x="1196" y="469"/>
                  <a:pt x="1639" y="190"/>
                  <a:pt x="2147" y="38"/>
                </a:cubicBezTo>
                <a:cubicBezTo>
                  <a:pt x="2641" y="-107"/>
                  <a:pt x="3141" y="-120"/>
                  <a:pt x="3649" y="0"/>
                </a:cubicBezTo>
                <a:cubicBezTo>
                  <a:pt x="4156" y="120"/>
                  <a:pt x="4606" y="369"/>
                  <a:pt x="4999" y="747"/>
                </a:cubicBezTo>
                <a:cubicBezTo>
                  <a:pt x="5391" y="369"/>
                  <a:pt x="5841" y="120"/>
                  <a:pt x="6349" y="0"/>
                </a:cubicBezTo>
                <a:cubicBezTo>
                  <a:pt x="6856" y="-120"/>
                  <a:pt x="7357" y="-107"/>
                  <a:pt x="7851" y="38"/>
                </a:cubicBezTo>
                <a:cubicBezTo>
                  <a:pt x="8365" y="190"/>
                  <a:pt x="8809" y="470"/>
                  <a:pt x="9181" y="878"/>
                </a:cubicBezTo>
                <a:moveTo>
                  <a:pt x="1538" y="1642"/>
                </a:moveTo>
                <a:cubicBezTo>
                  <a:pt x="1287" y="1911"/>
                  <a:pt x="1114" y="2224"/>
                  <a:pt x="1020" y="2580"/>
                </a:cubicBezTo>
                <a:cubicBezTo>
                  <a:pt x="925" y="2936"/>
                  <a:pt x="913" y="3295"/>
                  <a:pt x="985" y="3655"/>
                </a:cubicBezTo>
                <a:cubicBezTo>
                  <a:pt x="1055" y="4015"/>
                  <a:pt x="1206" y="4337"/>
                  <a:pt x="1436" y="4621"/>
                </a:cubicBezTo>
                <a:lnTo>
                  <a:pt x="4999" y="8462"/>
                </a:lnTo>
                <a:lnTo>
                  <a:pt x="8562" y="4621"/>
                </a:lnTo>
                <a:cubicBezTo>
                  <a:pt x="8792" y="4337"/>
                  <a:pt x="8942" y="4015"/>
                  <a:pt x="9013" y="3655"/>
                </a:cubicBezTo>
                <a:cubicBezTo>
                  <a:pt x="9084" y="3295"/>
                  <a:pt x="9072" y="2936"/>
                  <a:pt x="8978" y="2580"/>
                </a:cubicBezTo>
                <a:cubicBezTo>
                  <a:pt x="8883" y="2224"/>
                  <a:pt x="8712" y="1913"/>
                  <a:pt x="8465" y="1648"/>
                </a:cubicBezTo>
                <a:cubicBezTo>
                  <a:pt x="8218" y="1382"/>
                  <a:pt x="7929" y="1198"/>
                  <a:pt x="7597" y="1097"/>
                </a:cubicBezTo>
                <a:cubicBezTo>
                  <a:pt x="7265" y="995"/>
                  <a:pt x="6931" y="982"/>
                  <a:pt x="6593" y="1058"/>
                </a:cubicBezTo>
                <a:cubicBezTo>
                  <a:pt x="6254" y="1134"/>
                  <a:pt x="5956" y="1296"/>
                  <a:pt x="5699" y="1544"/>
                </a:cubicBezTo>
                <a:lnTo>
                  <a:pt x="3568" y="3835"/>
                </a:lnTo>
                <a:lnTo>
                  <a:pt x="2847" y="3071"/>
                </a:lnTo>
                <a:lnTo>
                  <a:pt x="4278" y="1522"/>
                </a:lnTo>
                <a:lnTo>
                  <a:pt x="4238" y="1489"/>
                </a:lnTo>
                <a:cubicBezTo>
                  <a:pt x="3974" y="1256"/>
                  <a:pt x="3678" y="1107"/>
                  <a:pt x="3350" y="1042"/>
                </a:cubicBezTo>
                <a:cubicBezTo>
                  <a:pt x="3021" y="976"/>
                  <a:pt x="2696" y="996"/>
                  <a:pt x="2375" y="1102"/>
                </a:cubicBezTo>
                <a:cubicBezTo>
                  <a:pt x="2053" y="1207"/>
                  <a:pt x="1774" y="1387"/>
                  <a:pt x="1538" y="1642"/>
                </a:cubicBezTo>
              </a:path>
            </a:pathLst>
          </a:custGeom>
          <a:solidFill>
            <a:srgbClr val="4A7FD7">
              <a:alpha val="100000"/>
            </a:srgbClr>
          </a:solidFill>
          <a:ln>
            <a:headEnd type="none"/>
            <a:tailEnd type="none"/>
          </a:ln>
        </p:spPr>
      </p:sp>
      <p:sp>
        <p:nvSpPr>
          <p:cNvPr id="27" name="TextBox 27"/>
          <p:cNvSpPr txBox="1"/>
          <p:nvPr/>
        </p:nvSpPr>
        <p:spPr>
          <a:xfrm>
            <a:off x="6671189" y="4535240"/>
            <a:ext cx="1294035" cy="238125"/>
          </a:xfrm>
          <a:prstGeom prst="rect">
            <a:avLst/>
          </a:prstGeom>
          <a:ln>
            <a:headEnd type="none"/>
            <a:tailEnd type="none"/>
          </a:ln>
        </p:spPr>
        <p:txBody>
          <a:bodyPr vert="horz" wrap="none" lIns="0" tIns="0" rIns="0" bIns="0" rtlCol="0" anchor="t" anchorCtr="0"/>
          <a:lstStyle/>
          <a:p>
            <a:pPr algn="l">
              <a:defRPr/>
            </a:pPr>
            <a:r>
              <a:rPr lang="en-US" sz="1280" b="1" i="0" strike="noStrike">
                <a:solidFill>
                  <a:srgbClr val="1A1C20">
                    <a:alpha val="100000"/>
                  </a:srgbClr>
                </a:solidFill>
                <a:latin typeface="Alibaba PuHuiTi 3.0 55 Regular"/>
                <a:ea typeface="Alibaba PuHuiTi 3.0 55 Regular"/>
                <a:cs typeface="Alibaba PuHuiTi 3.0 55 Regular"/>
              </a:rPr>
              <a:t>Trust over time</a:t>
            </a:r>
            <a:endParaRPr lang="en-US" sz="1100"/>
          </a:p>
        </p:txBody>
      </p:sp>
      <p:sp>
        <p:nvSpPr>
          <p:cNvPr id="28" name="TextBox 28"/>
          <p:cNvSpPr txBox="1"/>
          <p:nvPr/>
        </p:nvSpPr>
        <p:spPr>
          <a:xfrm>
            <a:off x="6427767" y="4954340"/>
            <a:ext cx="5304099" cy="379066"/>
          </a:xfrm>
          <a:prstGeom prst="rect">
            <a:avLst/>
          </a:prstGeom>
          <a:ln>
            <a:headEnd type="none"/>
            <a:tailEnd type="none"/>
          </a:ln>
        </p:spPr>
        <p:txBody>
          <a:bodyPr vert="horz" wrap="square" lIns="0" tIns="0" rIns="0" bIns="0" rtlCol="0" anchor="t" anchorCtr="0"/>
          <a:lstStyle/>
          <a:p>
            <a:pPr algn="l">
              <a:defRPr/>
            </a:pPr>
            <a:r>
              <a:rPr lang="en-US"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High repeat buyers and long-term follow-up cases.</a:t>
            </a:r>
            <a:endParaRPr lang="en-US" sz="1100"/>
          </a:p>
          <a:p>
            <a:pPr algn="l"/>
            <a:r>
              <a:rPr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Durable and long-lasting.</a:t>
            </a:r>
            <a:endParaRPr sz="80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endParaRPr>
          </a:p>
        </p:txBody>
      </p:sp>
      <p:sp>
        <p:nvSpPr>
          <p:cNvPr id="29" name="TextBox 29"/>
          <p:cNvSpPr txBox="1"/>
          <p:nvPr/>
        </p:nvSpPr>
        <p:spPr>
          <a:xfrm>
            <a:off x="6427767" y="6029325"/>
            <a:ext cx="5066033" cy="133350"/>
          </a:xfrm>
          <a:prstGeom prst="rect">
            <a:avLst/>
          </a:prstGeom>
          <a:ln>
            <a:headEnd type="none"/>
            <a:tailEnd type="none"/>
          </a:ln>
        </p:spPr>
        <p:txBody>
          <a:bodyPr vert="horz" wrap="none" lIns="0" tIns="0" rIns="0" bIns="0" rtlCol="0" anchor="t" anchorCtr="0"/>
          <a:lstStyle/>
          <a:p>
            <a:pPr algn="l">
              <a:defRPr/>
            </a:pPr>
            <a:r>
              <a:rPr lang="en-US" sz="720" b="0" i="0" strike="noStrike">
                <a:solidFill>
                  <a:srgbClr val="1A1C20">
                    <a:alpha val="54901"/>
                  </a:srgbClr>
                </a:solidFill>
                <a:latin typeface="Alibaba PuHuiTi 3.0 55 Regular"/>
                <a:ea typeface="Alibaba PuHuiTi 3.0 55 Regular"/>
                <a:cs typeface="Alibaba PuHuiTi 3.0 55 Regular"/>
              </a:rPr>
              <a:t>Repurchase &amp; Review Data</a:t>
            </a:r>
            <a:endParaRPr lang="en-US" sz="11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88952" cy="6858000"/>
          </a:xfrm>
          <a:prstGeom prst="rect">
            <a:avLst/>
          </a:prstGeom>
          <a:solidFill>
            <a:srgbClr val="F7F8FA">
              <a:alpha val="100000"/>
            </a:srgbClr>
          </a:solidFill>
          <a:ln>
            <a:headEnd type="none"/>
            <a:tailEnd type="none"/>
          </a:ln>
        </p:spPr>
      </p:sp>
      <p:sp>
        <p:nvSpPr>
          <p:cNvPr id="3" name="TextBox 3"/>
          <p:cNvSpPr txBox="1"/>
          <p:nvPr/>
        </p:nvSpPr>
        <p:spPr>
          <a:xfrm>
            <a:off x="457086" y="476250"/>
            <a:ext cx="11274781" cy="133350"/>
          </a:xfrm>
          <a:prstGeom prst="rect">
            <a:avLst/>
          </a:prstGeom>
          <a:ln>
            <a:headEnd type="none"/>
            <a:tailEnd type="none"/>
          </a:ln>
        </p:spPr>
        <p:txBody>
          <a:bodyPr vert="horz" wrap="none" lIns="0" tIns="0" rIns="0" bIns="0" rtlCol="0" anchor="t" anchorCtr="0"/>
          <a:lstStyle/>
          <a:p>
            <a:pPr algn="l">
              <a:defRPr/>
            </a:pPr>
            <a:r>
              <a:rPr lang="en-US" sz="900" b="0" i="0" strike="noStrike">
                <a:solidFill>
                  <a:srgbClr val="1A1C20">
                    <a:alpha val="60000"/>
                  </a:srgbClr>
                </a:solidFill>
                <a:latin typeface="Alibaba PuHuiTi 3.0 55 Regular"/>
                <a:ea typeface="Alibaba PuHuiTi 3.0 55 Regular"/>
                <a:cs typeface="Alibaba PuHuiTi 3.0 55 Regular"/>
              </a:rPr>
              <a:t>SERVICE SYSTEM</a:t>
            </a:r>
            <a:endParaRPr lang="en-US" sz="1100"/>
          </a:p>
        </p:txBody>
      </p:sp>
      <p:sp>
        <p:nvSpPr>
          <p:cNvPr id="4" name="TextBox 4"/>
          <p:cNvSpPr txBox="1"/>
          <p:nvPr/>
        </p:nvSpPr>
        <p:spPr>
          <a:xfrm>
            <a:off x="457086" y="742950"/>
            <a:ext cx="11274781" cy="466725"/>
          </a:xfrm>
          <a:prstGeom prst="rect">
            <a:avLst/>
          </a:prstGeom>
          <a:ln>
            <a:headEnd type="none"/>
            <a:tailEnd type="none"/>
          </a:ln>
        </p:spPr>
        <p:txBody>
          <a:bodyPr vert="horz" wrap="none" lIns="0" tIns="0" rIns="0" bIns="0" rtlCol="0" anchor="t" anchorCtr="0"/>
          <a:lstStyle/>
          <a:p>
            <a:pPr algn="l">
              <a:defRPr/>
            </a:pPr>
            <a:r>
              <a:rPr lang="en-US" sz="2640" b="1" i="0" strike="noStrike">
                <a:solidFill>
                  <a:srgbClr val="1A1C20">
                    <a:alpha val="100000"/>
                  </a:srgbClr>
                </a:solidFill>
                <a:latin typeface="Alibaba PuHuiTi 3.0 55 Regular"/>
                <a:ea typeface="Alibaba PuHuiTi 3.0 55 Regular"/>
                <a:cs typeface="Alibaba PuHuiTi 3.0 55 Regular"/>
              </a:rPr>
              <a:t>Full-service system</a:t>
            </a:r>
            <a:endParaRPr lang="en-US" sz="1100"/>
          </a:p>
        </p:txBody>
      </p:sp>
      <p:sp>
        <p:nvSpPr>
          <p:cNvPr id="5" name="TextBox 5"/>
          <p:cNvSpPr txBox="1"/>
          <p:nvPr/>
        </p:nvSpPr>
        <p:spPr>
          <a:xfrm>
            <a:off x="457086" y="1377255"/>
            <a:ext cx="9583475" cy="161925"/>
          </a:xfrm>
          <a:prstGeom prst="rect">
            <a:avLst/>
          </a:prstGeom>
          <a:ln>
            <a:headEnd type="none"/>
            <a:tailEnd type="none"/>
          </a:ln>
        </p:spPr>
        <p:txBody>
          <a:bodyPr vert="horz" wrap="none" lIns="0" tIns="0" rIns="0" bIns="0" rtlCol="0" anchor="t" anchorCtr="0"/>
          <a:lstStyle/>
          <a:p>
            <a:pPr algn="l">
              <a:defRPr/>
            </a:pPr>
            <a:r>
              <a:rPr lang="en-US" sz="960" b="0" i="0" strike="noStrike">
                <a:solidFill>
                  <a:srgbClr val="1A1C20">
                    <a:alpha val="74901"/>
                  </a:srgbClr>
                </a:solidFill>
                <a:latin typeface="FZYaYiHei GB18030L2 R" panose="02000500000000000000" charset="-122"/>
                <a:ea typeface="FZYaYiHei GB18030L2 R" panose="02000500000000000000" charset="-122"/>
                <a:cs typeface="FZYaYiHei GB18030L2 R" panose="02000500000000000000" charset="-122"/>
              </a:rPr>
              <a:t>Complete service from pre-sale to post-sale support.</a:t>
            </a:r>
            <a:endParaRPr lang="en-US" sz="1100"/>
          </a:p>
        </p:txBody>
      </p:sp>
      <p:sp>
        <p:nvSpPr>
          <p:cNvPr id="6" name="AutoShape 6"/>
          <p:cNvSpPr/>
          <p:nvPr/>
        </p:nvSpPr>
        <p:spPr>
          <a:xfrm>
            <a:off x="457086" y="1811536"/>
            <a:ext cx="5542164" cy="2199382"/>
          </a:xfrm>
          <a:prstGeom prst="rect">
            <a:avLst/>
          </a:prstGeom>
          <a:solidFill>
            <a:srgbClr val="ECEEF1">
              <a:alpha val="100000"/>
            </a:srgbClr>
          </a:solidFill>
          <a:ln w="9525">
            <a:solidFill>
              <a:srgbClr val="D0D4D9">
                <a:alpha val="100000"/>
              </a:srgbClr>
            </a:solidFill>
            <a:prstDash val="solid"/>
            <a:headEnd type="none"/>
            <a:tailEnd type="none"/>
          </a:ln>
        </p:spPr>
      </p:sp>
      <p:sp>
        <p:nvSpPr>
          <p:cNvPr id="7" name="AutoShape 7"/>
          <p:cNvSpPr/>
          <p:nvPr/>
        </p:nvSpPr>
        <p:spPr>
          <a:xfrm>
            <a:off x="457086" y="1811536"/>
            <a:ext cx="5542164" cy="9525"/>
          </a:xfrm>
          <a:prstGeom prst="line">
            <a:avLst/>
          </a:prstGeom>
          <a:ln w="28575">
            <a:solidFill>
              <a:srgbClr val="4A7FD7">
                <a:alpha val="100000"/>
              </a:srgbClr>
            </a:solidFill>
            <a:prstDash val="solid"/>
            <a:headEnd type="none"/>
            <a:tailEnd type="none"/>
          </a:ln>
        </p:spPr>
      </p:sp>
      <p:sp>
        <p:nvSpPr>
          <p:cNvPr id="8" name="AutoShape 8"/>
          <p:cNvSpPr/>
          <p:nvPr/>
        </p:nvSpPr>
        <p:spPr>
          <a:xfrm>
            <a:off x="707873" y="2163961"/>
            <a:ext cx="228543" cy="228600"/>
          </a:xfrm>
          <a:custGeom>
            <a:avLst/>
            <a:gdLst/>
            <a:ahLst/>
            <a:cxnLst/>
            <a:rect l="l" t="t" r="r" b="b"/>
            <a:pathLst>
              <a:path w="9998" h="10000">
                <a:moveTo>
                  <a:pt x="9998" y="5556"/>
                </a:moveTo>
                <a:lnTo>
                  <a:pt x="9498" y="5556"/>
                </a:lnTo>
                <a:lnTo>
                  <a:pt x="9498" y="9444"/>
                </a:lnTo>
                <a:cubicBezTo>
                  <a:pt x="9498" y="9600"/>
                  <a:pt x="9449" y="9731"/>
                  <a:pt x="9353" y="9839"/>
                </a:cubicBezTo>
                <a:cubicBezTo>
                  <a:pt x="9256" y="9946"/>
                  <a:pt x="9138" y="10000"/>
                  <a:pt x="8998" y="10000"/>
                </a:cubicBezTo>
                <a:lnTo>
                  <a:pt x="1000" y="10000"/>
                </a:lnTo>
                <a:cubicBezTo>
                  <a:pt x="860" y="10000"/>
                  <a:pt x="741" y="9946"/>
                  <a:pt x="645" y="9839"/>
                </a:cubicBezTo>
                <a:cubicBezTo>
                  <a:pt x="548" y="9731"/>
                  <a:pt x="500" y="9600"/>
                  <a:pt x="500" y="9444"/>
                </a:cubicBezTo>
                <a:lnTo>
                  <a:pt x="500" y="5556"/>
                </a:lnTo>
                <a:lnTo>
                  <a:pt x="0" y="5556"/>
                </a:lnTo>
                <a:lnTo>
                  <a:pt x="0" y="4444"/>
                </a:lnTo>
                <a:lnTo>
                  <a:pt x="500" y="1667"/>
                </a:lnTo>
                <a:lnTo>
                  <a:pt x="9498" y="1667"/>
                </a:lnTo>
                <a:lnTo>
                  <a:pt x="9998" y="4444"/>
                </a:lnTo>
                <a:lnTo>
                  <a:pt x="9998" y="5556"/>
                </a:lnTo>
                <a:moveTo>
                  <a:pt x="8498" y="5556"/>
                </a:moveTo>
                <a:lnTo>
                  <a:pt x="1500" y="5556"/>
                </a:lnTo>
                <a:lnTo>
                  <a:pt x="1500" y="8889"/>
                </a:lnTo>
                <a:lnTo>
                  <a:pt x="8498" y="8889"/>
                </a:lnTo>
                <a:lnTo>
                  <a:pt x="8498" y="5556"/>
                </a:lnTo>
                <a:moveTo>
                  <a:pt x="1320" y="2778"/>
                </a:moveTo>
                <a:lnTo>
                  <a:pt x="1020" y="4444"/>
                </a:lnTo>
                <a:lnTo>
                  <a:pt x="8978" y="4444"/>
                </a:lnTo>
                <a:lnTo>
                  <a:pt x="8678" y="2778"/>
                </a:lnTo>
                <a:lnTo>
                  <a:pt x="1320" y="2778"/>
                </a:lnTo>
                <a:moveTo>
                  <a:pt x="2000" y="7778"/>
                </a:moveTo>
                <a:lnTo>
                  <a:pt x="2000" y="6111"/>
                </a:lnTo>
                <a:lnTo>
                  <a:pt x="5999" y="6111"/>
                </a:lnTo>
                <a:lnTo>
                  <a:pt x="5999" y="7778"/>
                </a:lnTo>
                <a:lnTo>
                  <a:pt x="2000" y="7778"/>
                </a:lnTo>
                <a:moveTo>
                  <a:pt x="500" y="1111"/>
                </a:moveTo>
                <a:lnTo>
                  <a:pt x="500" y="0"/>
                </a:lnTo>
                <a:lnTo>
                  <a:pt x="9498" y="0"/>
                </a:lnTo>
                <a:lnTo>
                  <a:pt x="9498" y="1111"/>
                </a:lnTo>
              </a:path>
            </a:pathLst>
          </a:custGeom>
          <a:solidFill>
            <a:srgbClr val="4A7FD7">
              <a:alpha val="100000"/>
            </a:srgbClr>
          </a:solidFill>
          <a:ln>
            <a:headEnd type="none"/>
            <a:tailEnd type="none"/>
          </a:ln>
        </p:spPr>
      </p:sp>
      <p:sp>
        <p:nvSpPr>
          <p:cNvPr id="9" name="TextBox 9"/>
          <p:cNvSpPr txBox="1"/>
          <p:nvPr/>
        </p:nvSpPr>
        <p:spPr>
          <a:xfrm>
            <a:off x="1044363" y="2116336"/>
            <a:ext cx="1912559" cy="238125"/>
          </a:xfrm>
          <a:prstGeom prst="rect">
            <a:avLst/>
          </a:prstGeom>
          <a:ln>
            <a:headEnd type="none"/>
            <a:tailEnd type="none"/>
          </a:ln>
        </p:spPr>
        <p:txBody>
          <a:bodyPr vert="horz" wrap="none" lIns="0" tIns="0" rIns="0" bIns="0" rtlCol="0" anchor="t" anchorCtr="0"/>
          <a:lstStyle/>
          <a:p>
            <a:pPr algn="l">
              <a:defRPr/>
            </a:pPr>
            <a:r>
              <a:rPr lang="en-US" sz="1280" b="1" i="0" strike="noStrike">
                <a:solidFill>
                  <a:srgbClr val="1A1C20">
                    <a:alpha val="100000"/>
                  </a:srgbClr>
                </a:solidFill>
                <a:latin typeface="Alibaba PuHuiTi 3.0 55 Regular"/>
                <a:ea typeface="Alibaba PuHuiTi 3.0 55 Regular"/>
                <a:cs typeface="Alibaba PuHuiTi 3.0 55 Regular"/>
              </a:rPr>
              <a:t>Direct factory pricing</a:t>
            </a:r>
            <a:endParaRPr lang="en-US" sz="1100"/>
          </a:p>
        </p:txBody>
      </p:sp>
      <p:sp>
        <p:nvSpPr>
          <p:cNvPr id="10" name="TextBox 10"/>
          <p:cNvSpPr txBox="1"/>
          <p:nvPr/>
        </p:nvSpPr>
        <p:spPr>
          <a:xfrm>
            <a:off x="733242" y="2621161"/>
            <a:ext cx="5266008" cy="404812"/>
          </a:xfrm>
          <a:prstGeom prst="rect">
            <a:avLst/>
          </a:prstGeom>
          <a:ln>
            <a:headEnd type="none"/>
            <a:tailEnd type="none"/>
          </a:ln>
        </p:spPr>
        <p:txBody>
          <a:bodyPr vert="horz" wrap="square" lIns="0" tIns="0" rIns="0" bIns="0" rtlCol="0" anchor="t" anchorCtr="0"/>
          <a:lstStyle/>
          <a:p>
            <a:pPr algn="l">
              <a:defRPr/>
            </a:pPr>
            <a:r>
              <a:rPr lang="en-US" sz="88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Direct sales cut costs, lowering prices vs. physical stores.</a:t>
            </a:r>
            <a:r>
              <a:rPr sz="880" b="1" i="0" strike="noStrike">
                <a:solidFill>
                  <a:srgbClr val="4A7FD7">
                    <a:alpha val="85098"/>
                  </a:srgbClr>
                </a:solidFill>
                <a:latin typeface="FZYaYiHei GB18030L2 R" panose="02000500000000000000" charset="-122"/>
                <a:ea typeface="FZYaYiHei GB18030L2 R" panose="02000500000000000000" charset="-122"/>
                <a:cs typeface="FZYaYiHei GB18030L2 R" panose="02000500000000000000" charset="-122"/>
              </a:rPr>
              <a:t>Over 200 yuan</a:t>
            </a:r>
            <a:r>
              <a:rPr sz="88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same</a:t>
            </a:r>
            <a:endParaRPr lang="en-US" sz="1100"/>
          </a:p>
          <a:p>
            <a:pPr algn="l"/>
            <a:r>
              <a:rPr sz="88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Quality first, cost-effective results.</a:t>
            </a:r>
            <a:endParaRPr sz="88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endParaRPr>
          </a:p>
        </p:txBody>
      </p:sp>
      <p:sp>
        <p:nvSpPr>
          <p:cNvPr id="11" name="AutoShape 11"/>
          <p:cNvSpPr/>
          <p:nvPr/>
        </p:nvSpPr>
        <p:spPr>
          <a:xfrm>
            <a:off x="6189702" y="1811536"/>
            <a:ext cx="5542164" cy="2199382"/>
          </a:xfrm>
          <a:prstGeom prst="rect">
            <a:avLst/>
          </a:prstGeom>
          <a:solidFill>
            <a:srgbClr val="ECEEF1">
              <a:alpha val="100000"/>
            </a:srgbClr>
          </a:solidFill>
          <a:ln w="9525">
            <a:solidFill>
              <a:srgbClr val="D0D4D9">
                <a:alpha val="100000"/>
              </a:srgbClr>
            </a:solidFill>
            <a:prstDash val="solid"/>
            <a:headEnd type="none"/>
            <a:tailEnd type="none"/>
          </a:ln>
        </p:spPr>
      </p:sp>
      <p:sp>
        <p:nvSpPr>
          <p:cNvPr id="12" name="AutoShape 12"/>
          <p:cNvSpPr/>
          <p:nvPr/>
        </p:nvSpPr>
        <p:spPr>
          <a:xfrm>
            <a:off x="6189702" y="1811536"/>
            <a:ext cx="5542164" cy="9525"/>
          </a:xfrm>
          <a:prstGeom prst="line">
            <a:avLst/>
          </a:prstGeom>
          <a:ln w="28575">
            <a:solidFill>
              <a:srgbClr val="4A7FD7">
                <a:alpha val="100000"/>
              </a:srgbClr>
            </a:solidFill>
            <a:prstDash val="solid"/>
            <a:headEnd type="none"/>
            <a:tailEnd type="none"/>
          </a:ln>
        </p:spPr>
      </p:sp>
      <p:sp>
        <p:nvSpPr>
          <p:cNvPr id="13" name="AutoShape 13"/>
          <p:cNvSpPr/>
          <p:nvPr/>
        </p:nvSpPr>
        <p:spPr>
          <a:xfrm>
            <a:off x="6440489" y="2163961"/>
            <a:ext cx="228543" cy="228600"/>
          </a:xfrm>
          <a:custGeom>
            <a:avLst/>
            <a:gdLst/>
            <a:ahLst/>
            <a:cxnLst/>
            <a:rect l="l" t="t" r="r" b="b"/>
            <a:pathLst>
              <a:path w="9998" h="10000">
                <a:moveTo>
                  <a:pt x="433" y="827"/>
                </a:moveTo>
                <a:lnTo>
                  <a:pt x="4999" y="0"/>
                </a:lnTo>
                <a:lnTo>
                  <a:pt x="9565" y="827"/>
                </a:lnTo>
                <a:cubicBezTo>
                  <a:pt x="9691" y="851"/>
                  <a:pt x="9794" y="906"/>
                  <a:pt x="9876" y="991"/>
                </a:cubicBezTo>
                <a:cubicBezTo>
                  <a:pt x="9957" y="1075"/>
                  <a:pt x="9998" y="1169"/>
                  <a:pt x="9998" y="1273"/>
                </a:cubicBezTo>
                <a:lnTo>
                  <a:pt x="9998" y="5809"/>
                </a:lnTo>
                <a:cubicBezTo>
                  <a:pt x="9998" y="6269"/>
                  <a:pt x="9866" y="6700"/>
                  <a:pt x="9604" y="7100"/>
                </a:cubicBezTo>
                <a:cubicBezTo>
                  <a:pt x="9340" y="7500"/>
                  <a:pt x="8975" y="7827"/>
                  <a:pt x="8509" y="8082"/>
                </a:cubicBezTo>
                <a:lnTo>
                  <a:pt x="4999" y="10000"/>
                </a:lnTo>
                <a:lnTo>
                  <a:pt x="1489" y="8082"/>
                </a:lnTo>
                <a:cubicBezTo>
                  <a:pt x="1022" y="7827"/>
                  <a:pt x="657" y="7500"/>
                  <a:pt x="394" y="7100"/>
                </a:cubicBezTo>
                <a:cubicBezTo>
                  <a:pt x="131" y="6700"/>
                  <a:pt x="0" y="6269"/>
                  <a:pt x="0" y="5809"/>
                </a:cubicBezTo>
                <a:lnTo>
                  <a:pt x="0" y="1273"/>
                </a:lnTo>
                <a:cubicBezTo>
                  <a:pt x="0" y="1169"/>
                  <a:pt x="40" y="1075"/>
                  <a:pt x="122" y="991"/>
                </a:cubicBezTo>
                <a:cubicBezTo>
                  <a:pt x="203" y="906"/>
                  <a:pt x="307" y="851"/>
                  <a:pt x="433" y="827"/>
                </a:cubicBezTo>
                <a:moveTo>
                  <a:pt x="8887" y="1636"/>
                </a:moveTo>
                <a:lnTo>
                  <a:pt x="4999" y="927"/>
                </a:lnTo>
                <a:lnTo>
                  <a:pt x="1111" y="1636"/>
                </a:lnTo>
                <a:lnTo>
                  <a:pt x="1111" y="5809"/>
                </a:lnTo>
                <a:cubicBezTo>
                  <a:pt x="1111" y="6118"/>
                  <a:pt x="1198" y="6406"/>
                  <a:pt x="1372" y="6673"/>
                </a:cubicBezTo>
                <a:cubicBezTo>
                  <a:pt x="1546" y="6939"/>
                  <a:pt x="1788" y="7157"/>
                  <a:pt x="2100" y="7327"/>
                </a:cubicBezTo>
                <a:lnTo>
                  <a:pt x="4999" y="8909"/>
                </a:lnTo>
                <a:lnTo>
                  <a:pt x="7898" y="7327"/>
                </a:lnTo>
                <a:cubicBezTo>
                  <a:pt x="8209" y="7157"/>
                  <a:pt x="8452" y="6939"/>
                  <a:pt x="8626" y="6673"/>
                </a:cubicBezTo>
                <a:cubicBezTo>
                  <a:pt x="8800" y="6406"/>
                  <a:pt x="8887" y="6118"/>
                  <a:pt x="8887" y="5809"/>
                </a:cubicBezTo>
                <a:lnTo>
                  <a:pt x="8887" y="1636"/>
                </a:lnTo>
                <a:moveTo>
                  <a:pt x="4721" y="5536"/>
                </a:moveTo>
                <a:lnTo>
                  <a:pt x="7476" y="3282"/>
                </a:lnTo>
                <a:lnTo>
                  <a:pt x="8254" y="3927"/>
                </a:lnTo>
                <a:lnTo>
                  <a:pt x="4721" y="6818"/>
                </a:lnTo>
                <a:lnTo>
                  <a:pt x="2366" y="4891"/>
                </a:lnTo>
                <a:lnTo>
                  <a:pt x="3155" y="4245"/>
                </a:lnTo>
              </a:path>
            </a:pathLst>
          </a:custGeom>
          <a:solidFill>
            <a:srgbClr val="4A7FD7">
              <a:alpha val="100000"/>
            </a:srgbClr>
          </a:solidFill>
          <a:ln>
            <a:headEnd type="none"/>
            <a:tailEnd type="none"/>
          </a:ln>
        </p:spPr>
      </p:sp>
      <p:sp>
        <p:nvSpPr>
          <p:cNvPr id="14" name="TextBox 14"/>
          <p:cNvSpPr txBox="1"/>
          <p:nvPr/>
        </p:nvSpPr>
        <p:spPr>
          <a:xfrm>
            <a:off x="6776980" y="2116336"/>
            <a:ext cx="1912559" cy="238125"/>
          </a:xfrm>
          <a:prstGeom prst="rect">
            <a:avLst/>
          </a:prstGeom>
          <a:ln>
            <a:headEnd type="none"/>
            <a:tailEnd type="none"/>
          </a:ln>
        </p:spPr>
        <p:txBody>
          <a:bodyPr vert="horz" wrap="none" lIns="0" tIns="0" rIns="0" bIns="0" rtlCol="0" anchor="t" anchorCtr="0"/>
          <a:lstStyle/>
          <a:p>
            <a:pPr algn="l">
              <a:defRPr/>
            </a:pPr>
            <a:r>
              <a:rPr lang="en-US" sz="1280" b="1" i="0" strike="noStrike">
                <a:solidFill>
                  <a:srgbClr val="1A1C20">
                    <a:alpha val="100000"/>
                  </a:srgbClr>
                </a:solidFill>
                <a:latin typeface="Alibaba PuHuiTi 3.0 55 Regular"/>
                <a:ea typeface="Alibaba PuHuiTi 3.0 55 Regular"/>
                <a:cs typeface="Alibaba PuHuiTi 3.0 55 Regular"/>
              </a:rPr>
              <a:t>Authentic, Guaranteed, Quality Assured</a:t>
            </a:r>
            <a:endParaRPr lang="en-US" sz="1100"/>
          </a:p>
        </p:txBody>
      </p:sp>
      <p:sp>
        <p:nvSpPr>
          <p:cNvPr id="15" name="TextBox 15"/>
          <p:cNvSpPr txBox="1"/>
          <p:nvPr/>
        </p:nvSpPr>
        <p:spPr>
          <a:xfrm>
            <a:off x="6465858" y="2621161"/>
            <a:ext cx="5266008" cy="404812"/>
          </a:xfrm>
          <a:prstGeom prst="rect">
            <a:avLst/>
          </a:prstGeom>
          <a:ln>
            <a:headEnd type="none"/>
            <a:tailEnd type="none"/>
          </a:ln>
        </p:spPr>
        <p:txBody>
          <a:bodyPr vert="horz" wrap="square" lIns="0" tIns="0" rIns="0" bIns="0" rtlCol="0" anchor="t" anchorCtr="0"/>
          <a:lstStyle/>
          <a:p>
            <a:pPr algn="l">
              <a:defRPr/>
            </a:pPr>
            <a:r>
              <a:rPr lang="en-US" sz="88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We guarantee quality and handle issues promptly.</a:t>
            </a:r>
            <a:r>
              <a:rPr sz="880" b="1"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Original Three-Guarantee</a:t>
            </a:r>
            <a:r>
              <a:rPr sz="88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Effective</a:t>
            </a:r>
            <a:endParaRPr lang="en-US" sz="1100"/>
          </a:p>
          <a:p>
            <a:pPr algn="l"/>
            <a:r>
              <a:rPr sz="88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Lower risks, build trust, sustain partnerships.</a:t>
            </a:r>
            <a:endParaRPr sz="88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endParaRPr>
          </a:p>
        </p:txBody>
      </p:sp>
      <p:sp>
        <p:nvSpPr>
          <p:cNvPr id="16" name="AutoShape 16"/>
          <p:cNvSpPr/>
          <p:nvPr/>
        </p:nvSpPr>
        <p:spPr>
          <a:xfrm>
            <a:off x="457086" y="4201418"/>
            <a:ext cx="5542164" cy="2199382"/>
          </a:xfrm>
          <a:prstGeom prst="rect">
            <a:avLst/>
          </a:prstGeom>
          <a:solidFill>
            <a:srgbClr val="ECEEF1">
              <a:alpha val="100000"/>
            </a:srgbClr>
          </a:solidFill>
          <a:ln w="9525">
            <a:solidFill>
              <a:srgbClr val="D0D4D9">
                <a:alpha val="100000"/>
              </a:srgbClr>
            </a:solidFill>
            <a:prstDash val="solid"/>
            <a:headEnd type="none"/>
            <a:tailEnd type="none"/>
          </a:ln>
        </p:spPr>
      </p:sp>
      <p:sp>
        <p:nvSpPr>
          <p:cNvPr id="17" name="AutoShape 17"/>
          <p:cNvSpPr/>
          <p:nvPr/>
        </p:nvSpPr>
        <p:spPr>
          <a:xfrm>
            <a:off x="457086" y="4201418"/>
            <a:ext cx="5542164" cy="9525"/>
          </a:xfrm>
          <a:prstGeom prst="line">
            <a:avLst/>
          </a:prstGeom>
          <a:ln w="28575">
            <a:solidFill>
              <a:srgbClr val="4A7FD7">
                <a:alpha val="100000"/>
              </a:srgbClr>
            </a:solidFill>
            <a:prstDash val="solid"/>
            <a:headEnd type="none"/>
            <a:tailEnd type="none"/>
          </a:ln>
        </p:spPr>
      </p:sp>
      <p:sp>
        <p:nvSpPr>
          <p:cNvPr id="18" name="AutoShape 18"/>
          <p:cNvSpPr/>
          <p:nvPr/>
        </p:nvSpPr>
        <p:spPr>
          <a:xfrm>
            <a:off x="707873" y="4553843"/>
            <a:ext cx="228543" cy="228600"/>
          </a:xfrm>
          <a:custGeom>
            <a:avLst/>
            <a:gdLst/>
            <a:ahLst/>
            <a:cxnLst/>
            <a:rect l="l" t="t" r="r" b="b"/>
            <a:pathLst>
              <a:path w="9998" h="10000">
                <a:moveTo>
                  <a:pt x="4999" y="10000"/>
                </a:moveTo>
                <a:cubicBezTo>
                  <a:pt x="4319" y="10000"/>
                  <a:pt x="3669" y="9870"/>
                  <a:pt x="3049" y="9610"/>
                </a:cubicBezTo>
                <a:cubicBezTo>
                  <a:pt x="2456" y="9356"/>
                  <a:pt x="1928" y="8998"/>
                  <a:pt x="1465" y="8535"/>
                </a:cubicBezTo>
                <a:cubicBezTo>
                  <a:pt x="1001" y="8071"/>
                  <a:pt x="643" y="7543"/>
                  <a:pt x="390" y="6950"/>
                </a:cubicBezTo>
                <a:cubicBezTo>
                  <a:pt x="130" y="6330"/>
                  <a:pt x="0" y="5680"/>
                  <a:pt x="0" y="5000"/>
                </a:cubicBezTo>
                <a:cubicBezTo>
                  <a:pt x="0" y="4320"/>
                  <a:pt x="130" y="3670"/>
                  <a:pt x="390" y="3050"/>
                </a:cubicBezTo>
                <a:cubicBezTo>
                  <a:pt x="643" y="2456"/>
                  <a:pt x="1001" y="1928"/>
                  <a:pt x="1465" y="1465"/>
                </a:cubicBezTo>
                <a:cubicBezTo>
                  <a:pt x="1928" y="1001"/>
                  <a:pt x="2456" y="643"/>
                  <a:pt x="3049" y="390"/>
                </a:cubicBezTo>
                <a:cubicBezTo>
                  <a:pt x="3669" y="130"/>
                  <a:pt x="4319" y="0"/>
                  <a:pt x="4999" y="0"/>
                </a:cubicBezTo>
                <a:cubicBezTo>
                  <a:pt x="5679" y="0"/>
                  <a:pt x="6329" y="130"/>
                  <a:pt x="6949" y="390"/>
                </a:cubicBezTo>
                <a:cubicBezTo>
                  <a:pt x="7541" y="643"/>
                  <a:pt x="8069" y="1001"/>
                  <a:pt x="8533" y="1465"/>
                </a:cubicBezTo>
                <a:cubicBezTo>
                  <a:pt x="8996" y="1928"/>
                  <a:pt x="9354" y="2456"/>
                  <a:pt x="9608" y="3050"/>
                </a:cubicBezTo>
                <a:cubicBezTo>
                  <a:pt x="9868" y="3670"/>
                  <a:pt x="9998" y="4320"/>
                  <a:pt x="9998" y="5000"/>
                </a:cubicBezTo>
                <a:cubicBezTo>
                  <a:pt x="9998" y="5680"/>
                  <a:pt x="9868" y="6330"/>
                  <a:pt x="9608" y="6950"/>
                </a:cubicBezTo>
                <a:cubicBezTo>
                  <a:pt x="9354" y="7543"/>
                  <a:pt x="8996" y="8071"/>
                  <a:pt x="8533" y="8535"/>
                </a:cubicBezTo>
                <a:cubicBezTo>
                  <a:pt x="8069" y="8998"/>
                  <a:pt x="7541" y="9356"/>
                  <a:pt x="6949" y="9610"/>
                </a:cubicBezTo>
                <a:cubicBezTo>
                  <a:pt x="6329" y="9870"/>
                  <a:pt x="5679" y="10000"/>
                  <a:pt x="4999" y="10000"/>
                </a:cubicBezTo>
                <a:moveTo>
                  <a:pt x="3859" y="8830"/>
                </a:moveTo>
                <a:cubicBezTo>
                  <a:pt x="3359" y="7776"/>
                  <a:pt x="3075" y="6666"/>
                  <a:pt x="3009" y="5500"/>
                </a:cubicBezTo>
                <a:lnTo>
                  <a:pt x="1030" y="5500"/>
                </a:lnTo>
                <a:cubicBezTo>
                  <a:pt x="1096" y="6020"/>
                  <a:pt x="1258" y="6506"/>
                  <a:pt x="1515" y="6960"/>
                </a:cubicBezTo>
                <a:cubicBezTo>
                  <a:pt x="1771" y="7413"/>
                  <a:pt x="2101" y="7801"/>
                  <a:pt x="2504" y="8125"/>
                </a:cubicBezTo>
                <a:cubicBezTo>
                  <a:pt x="2907" y="8448"/>
                  <a:pt x="3359" y="8683"/>
                  <a:pt x="3859" y="8830"/>
                </a:cubicBezTo>
                <a:moveTo>
                  <a:pt x="5979" y="5500"/>
                </a:moveTo>
                <a:lnTo>
                  <a:pt x="4019" y="5500"/>
                </a:lnTo>
                <a:cubicBezTo>
                  <a:pt x="4092" y="6700"/>
                  <a:pt x="4419" y="7826"/>
                  <a:pt x="4999" y="8880"/>
                </a:cubicBezTo>
                <a:cubicBezTo>
                  <a:pt x="5579" y="7826"/>
                  <a:pt x="5905" y="6700"/>
                  <a:pt x="5979" y="5500"/>
                </a:cubicBezTo>
                <a:moveTo>
                  <a:pt x="8968" y="5500"/>
                </a:moveTo>
                <a:lnTo>
                  <a:pt x="6989" y="5500"/>
                </a:lnTo>
                <a:cubicBezTo>
                  <a:pt x="6922" y="6666"/>
                  <a:pt x="6642" y="7776"/>
                  <a:pt x="6149" y="8830"/>
                </a:cubicBezTo>
                <a:cubicBezTo>
                  <a:pt x="6642" y="8683"/>
                  <a:pt x="7090" y="8448"/>
                  <a:pt x="7494" y="8125"/>
                </a:cubicBezTo>
                <a:cubicBezTo>
                  <a:pt x="7896" y="7801"/>
                  <a:pt x="8226" y="7413"/>
                  <a:pt x="8483" y="6960"/>
                </a:cubicBezTo>
                <a:cubicBezTo>
                  <a:pt x="8739" y="6506"/>
                  <a:pt x="8901" y="6020"/>
                  <a:pt x="8968" y="5500"/>
                </a:cubicBezTo>
                <a:moveTo>
                  <a:pt x="1030" y="4500"/>
                </a:moveTo>
                <a:lnTo>
                  <a:pt x="3009" y="4500"/>
                </a:lnTo>
                <a:cubicBezTo>
                  <a:pt x="3075" y="3333"/>
                  <a:pt x="3359" y="2223"/>
                  <a:pt x="3859" y="1170"/>
                </a:cubicBezTo>
                <a:cubicBezTo>
                  <a:pt x="3359" y="1316"/>
                  <a:pt x="2907" y="1551"/>
                  <a:pt x="2504" y="1875"/>
                </a:cubicBezTo>
                <a:cubicBezTo>
                  <a:pt x="2101" y="2198"/>
                  <a:pt x="1771" y="2586"/>
                  <a:pt x="1515" y="3040"/>
                </a:cubicBezTo>
                <a:cubicBezTo>
                  <a:pt x="1258" y="3493"/>
                  <a:pt x="1096" y="3980"/>
                  <a:pt x="1030" y="4500"/>
                </a:cubicBezTo>
                <a:moveTo>
                  <a:pt x="4019" y="4500"/>
                </a:moveTo>
                <a:lnTo>
                  <a:pt x="5979" y="4500"/>
                </a:lnTo>
                <a:cubicBezTo>
                  <a:pt x="5905" y="3300"/>
                  <a:pt x="5579" y="2173"/>
                  <a:pt x="4999" y="1120"/>
                </a:cubicBezTo>
                <a:cubicBezTo>
                  <a:pt x="4419" y="2173"/>
                  <a:pt x="4092" y="3300"/>
                  <a:pt x="4019" y="4500"/>
                </a:cubicBezTo>
                <a:moveTo>
                  <a:pt x="6149" y="1170"/>
                </a:moveTo>
                <a:cubicBezTo>
                  <a:pt x="6642" y="2223"/>
                  <a:pt x="6922" y="3333"/>
                  <a:pt x="6989" y="4500"/>
                </a:cubicBezTo>
                <a:lnTo>
                  <a:pt x="8968" y="4500"/>
                </a:lnTo>
                <a:cubicBezTo>
                  <a:pt x="8901" y="3980"/>
                  <a:pt x="8739" y="3493"/>
                  <a:pt x="8483" y="3040"/>
                </a:cubicBezTo>
                <a:cubicBezTo>
                  <a:pt x="8226" y="2586"/>
                  <a:pt x="7896" y="2198"/>
                  <a:pt x="7494" y="1875"/>
                </a:cubicBezTo>
                <a:cubicBezTo>
                  <a:pt x="7090" y="1551"/>
                  <a:pt x="6642" y="1316"/>
                  <a:pt x="6149" y="1170"/>
                </a:cubicBezTo>
              </a:path>
            </a:pathLst>
          </a:custGeom>
          <a:solidFill>
            <a:srgbClr val="4A7FD7">
              <a:alpha val="100000"/>
            </a:srgbClr>
          </a:solidFill>
          <a:ln>
            <a:headEnd type="none"/>
            <a:tailEnd type="none"/>
          </a:ln>
        </p:spPr>
      </p:sp>
      <p:sp>
        <p:nvSpPr>
          <p:cNvPr id="19" name="TextBox 19"/>
          <p:cNvSpPr txBox="1"/>
          <p:nvPr/>
        </p:nvSpPr>
        <p:spPr>
          <a:xfrm>
            <a:off x="1044363" y="4506218"/>
            <a:ext cx="1912559" cy="238125"/>
          </a:xfrm>
          <a:prstGeom prst="rect">
            <a:avLst/>
          </a:prstGeom>
          <a:ln>
            <a:headEnd type="none"/>
            <a:tailEnd type="none"/>
          </a:ln>
        </p:spPr>
        <p:txBody>
          <a:bodyPr vert="horz" wrap="none" lIns="0" tIns="0" rIns="0" bIns="0" rtlCol="0" anchor="t" anchorCtr="0"/>
          <a:lstStyle/>
          <a:p>
            <a:pPr algn="l">
              <a:defRPr/>
            </a:pPr>
            <a:r>
              <a:rPr lang="en-US" sz="1280" b="1" i="0" strike="noStrike">
                <a:solidFill>
                  <a:srgbClr val="1A1C20">
                    <a:alpha val="100000"/>
                  </a:srgbClr>
                </a:solidFill>
                <a:latin typeface="Alibaba PuHuiTi 3.0 55 Regular"/>
                <a:ea typeface="Alibaba PuHuiTi 3.0 55 Regular"/>
                <a:cs typeface="Alibaba PuHuiTi 3.0 55 Regular"/>
              </a:rPr>
              <a:t>Certification &amp; Export Help</a:t>
            </a:r>
            <a:endParaRPr lang="en-US" sz="1100"/>
          </a:p>
        </p:txBody>
      </p:sp>
      <p:sp>
        <p:nvSpPr>
          <p:cNvPr id="20" name="TextBox 20"/>
          <p:cNvSpPr txBox="1"/>
          <p:nvPr/>
        </p:nvSpPr>
        <p:spPr>
          <a:xfrm>
            <a:off x="733242" y="5011043"/>
            <a:ext cx="5266008" cy="404812"/>
          </a:xfrm>
          <a:prstGeom prst="rect">
            <a:avLst/>
          </a:prstGeom>
          <a:ln>
            <a:headEnd type="none"/>
            <a:tailEnd type="none"/>
          </a:ln>
        </p:spPr>
        <p:txBody>
          <a:bodyPr vert="horz" wrap="square" lIns="0" tIns="0" rIns="0" bIns="0" rtlCol="0" anchor="t" anchorCtr="0"/>
          <a:lstStyle/>
          <a:p>
            <a:pPr algn="l">
              <a:defRPr/>
            </a:pPr>
            <a:r>
              <a:rPr lang="en-US" sz="88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To have</a:t>
            </a:r>
            <a:r>
              <a:rPr sz="880" b="1"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CCC, ISO, SGS, BV, INMETRO</a:t>
            </a:r>
            <a:r>
              <a:rPr sz="88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Over 10 international certs for major markets.</a:t>
            </a:r>
            <a:endParaRPr lang="en-US" sz="1100"/>
          </a:p>
          <a:p>
            <a:pPr algn="l"/>
            <a:r>
              <a:rPr sz="88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Platform supports export compliance and aids global expansion.</a:t>
            </a:r>
            <a:endParaRPr sz="88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endParaRPr>
          </a:p>
        </p:txBody>
      </p:sp>
      <p:sp>
        <p:nvSpPr>
          <p:cNvPr id="21" name="AutoShape 21"/>
          <p:cNvSpPr/>
          <p:nvPr/>
        </p:nvSpPr>
        <p:spPr>
          <a:xfrm>
            <a:off x="6189702" y="4201418"/>
            <a:ext cx="5542164" cy="2199382"/>
          </a:xfrm>
          <a:prstGeom prst="rect">
            <a:avLst/>
          </a:prstGeom>
          <a:solidFill>
            <a:srgbClr val="ECEEF1">
              <a:alpha val="100000"/>
            </a:srgbClr>
          </a:solidFill>
          <a:ln w="9525">
            <a:solidFill>
              <a:srgbClr val="D0D4D9">
                <a:alpha val="100000"/>
              </a:srgbClr>
            </a:solidFill>
            <a:prstDash val="solid"/>
            <a:headEnd type="none"/>
            <a:tailEnd type="none"/>
          </a:ln>
        </p:spPr>
      </p:sp>
      <p:sp>
        <p:nvSpPr>
          <p:cNvPr id="22" name="AutoShape 22"/>
          <p:cNvSpPr/>
          <p:nvPr/>
        </p:nvSpPr>
        <p:spPr>
          <a:xfrm>
            <a:off x="6189702" y="4201418"/>
            <a:ext cx="5542164" cy="9525"/>
          </a:xfrm>
          <a:prstGeom prst="line">
            <a:avLst/>
          </a:prstGeom>
          <a:ln w="28575">
            <a:solidFill>
              <a:srgbClr val="4A7FD7">
                <a:alpha val="100000"/>
              </a:srgbClr>
            </a:solidFill>
            <a:prstDash val="solid"/>
            <a:headEnd type="none"/>
            <a:tailEnd type="none"/>
          </a:ln>
        </p:spPr>
      </p:sp>
      <p:sp>
        <p:nvSpPr>
          <p:cNvPr id="23" name="AutoShape 23"/>
          <p:cNvSpPr/>
          <p:nvPr/>
        </p:nvSpPr>
        <p:spPr>
          <a:xfrm>
            <a:off x="6440489" y="4553843"/>
            <a:ext cx="228543" cy="228600"/>
          </a:xfrm>
          <a:custGeom>
            <a:avLst/>
            <a:gdLst/>
            <a:ahLst/>
            <a:cxnLst/>
            <a:rect l="l" t="t" r="r" b="b"/>
            <a:pathLst>
              <a:path w="9998" h="10000">
                <a:moveTo>
                  <a:pt x="5926" y="8125"/>
                </a:moveTo>
                <a:lnTo>
                  <a:pt x="3617" y="8125"/>
                </a:lnTo>
                <a:cubicBezTo>
                  <a:pt x="3581" y="8475"/>
                  <a:pt x="3488" y="8793"/>
                  <a:pt x="3340" y="9081"/>
                </a:cubicBezTo>
                <a:cubicBezTo>
                  <a:pt x="3192" y="9368"/>
                  <a:pt x="3004" y="9593"/>
                  <a:pt x="2777" y="9756"/>
                </a:cubicBezTo>
                <a:cubicBezTo>
                  <a:pt x="2549" y="9918"/>
                  <a:pt x="2305" y="10000"/>
                  <a:pt x="2045" y="10000"/>
                </a:cubicBezTo>
                <a:cubicBezTo>
                  <a:pt x="1784" y="10000"/>
                  <a:pt x="1540" y="9918"/>
                  <a:pt x="1313" y="9756"/>
                </a:cubicBezTo>
                <a:cubicBezTo>
                  <a:pt x="1086" y="9593"/>
                  <a:pt x="898" y="9368"/>
                  <a:pt x="750" y="9081"/>
                </a:cubicBezTo>
                <a:cubicBezTo>
                  <a:pt x="601" y="8793"/>
                  <a:pt x="509" y="8475"/>
                  <a:pt x="473" y="8125"/>
                </a:cubicBezTo>
                <a:lnTo>
                  <a:pt x="0" y="8125"/>
                </a:lnTo>
                <a:lnTo>
                  <a:pt x="0" y="625"/>
                </a:lnTo>
                <a:cubicBezTo>
                  <a:pt x="0" y="450"/>
                  <a:pt x="44" y="302"/>
                  <a:pt x="132" y="181"/>
                </a:cubicBezTo>
                <a:cubicBezTo>
                  <a:pt x="220" y="60"/>
                  <a:pt x="327" y="0"/>
                  <a:pt x="454" y="0"/>
                </a:cubicBezTo>
                <a:lnTo>
                  <a:pt x="6817" y="0"/>
                </a:lnTo>
                <a:cubicBezTo>
                  <a:pt x="6944" y="0"/>
                  <a:pt x="7051" y="60"/>
                  <a:pt x="7139" y="181"/>
                </a:cubicBezTo>
                <a:cubicBezTo>
                  <a:pt x="7227" y="302"/>
                  <a:pt x="7271" y="450"/>
                  <a:pt x="7271" y="625"/>
                </a:cubicBezTo>
                <a:lnTo>
                  <a:pt x="7271" y="1875"/>
                </a:lnTo>
                <a:lnTo>
                  <a:pt x="8635" y="1875"/>
                </a:lnTo>
                <a:lnTo>
                  <a:pt x="9998" y="4413"/>
                </a:lnTo>
                <a:lnTo>
                  <a:pt x="9998" y="8125"/>
                </a:lnTo>
                <a:lnTo>
                  <a:pt x="9071" y="8125"/>
                </a:lnTo>
                <a:cubicBezTo>
                  <a:pt x="9034" y="8475"/>
                  <a:pt x="8942" y="8793"/>
                  <a:pt x="8794" y="9081"/>
                </a:cubicBezTo>
                <a:cubicBezTo>
                  <a:pt x="8645" y="9368"/>
                  <a:pt x="8457" y="9593"/>
                  <a:pt x="8230" y="9756"/>
                </a:cubicBezTo>
                <a:cubicBezTo>
                  <a:pt x="8002" y="9918"/>
                  <a:pt x="7758" y="10000"/>
                  <a:pt x="7498" y="10000"/>
                </a:cubicBezTo>
                <a:cubicBezTo>
                  <a:pt x="7238" y="10000"/>
                  <a:pt x="6994" y="9918"/>
                  <a:pt x="6767" y="9756"/>
                </a:cubicBezTo>
                <a:cubicBezTo>
                  <a:pt x="6539" y="9593"/>
                  <a:pt x="6351" y="9368"/>
                  <a:pt x="6203" y="9081"/>
                </a:cubicBezTo>
                <a:cubicBezTo>
                  <a:pt x="6055" y="8793"/>
                  <a:pt x="5962" y="8475"/>
                  <a:pt x="5926" y="8125"/>
                </a:cubicBezTo>
                <a:moveTo>
                  <a:pt x="6362" y="6288"/>
                </a:moveTo>
                <a:lnTo>
                  <a:pt x="6362" y="1250"/>
                </a:lnTo>
                <a:lnTo>
                  <a:pt x="909" y="1250"/>
                </a:lnTo>
                <a:lnTo>
                  <a:pt x="909" y="6288"/>
                </a:lnTo>
                <a:cubicBezTo>
                  <a:pt x="1054" y="6079"/>
                  <a:pt x="1225" y="5916"/>
                  <a:pt x="1422" y="5800"/>
                </a:cubicBezTo>
                <a:cubicBezTo>
                  <a:pt x="1619" y="5683"/>
                  <a:pt x="1827" y="5625"/>
                  <a:pt x="2045" y="5625"/>
                </a:cubicBezTo>
                <a:cubicBezTo>
                  <a:pt x="2360" y="5625"/>
                  <a:pt x="2646" y="5739"/>
                  <a:pt x="2904" y="5969"/>
                </a:cubicBezTo>
                <a:cubicBezTo>
                  <a:pt x="3161" y="6198"/>
                  <a:pt x="3353" y="6500"/>
                  <a:pt x="3481" y="6875"/>
                </a:cubicBezTo>
                <a:lnTo>
                  <a:pt x="6062" y="6875"/>
                </a:lnTo>
                <a:cubicBezTo>
                  <a:pt x="6134" y="6658"/>
                  <a:pt x="6234" y="6462"/>
                  <a:pt x="6362" y="6288"/>
                </a:cubicBezTo>
                <a:moveTo>
                  <a:pt x="7271" y="3125"/>
                </a:moveTo>
                <a:lnTo>
                  <a:pt x="7271" y="5000"/>
                </a:lnTo>
                <a:lnTo>
                  <a:pt x="9089" y="5000"/>
                </a:lnTo>
                <a:lnTo>
                  <a:pt x="9089" y="4825"/>
                </a:lnTo>
                <a:lnTo>
                  <a:pt x="8180" y="3125"/>
                </a:lnTo>
                <a:lnTo>
                  <a:pt x="7271" y="3125"/>
                </a:lnTo>
                <a:moveTo>
                  <a:pt x="7498" y="8750"/>
                </a:moveTo>
                <a:cubicBezTo>
                  <a:pt x="7644" y="8750"/>
                  <a:pt x="7776" y="8691"/>
                  <a:pt x="7894" y="8575"/>
                </a:cubicBezTo>
                <a:cubicBezTo>
                  <a:pt x="8012" y="8458"/>
                  <a:pt x="8095" y="8308"/>
                  <a:pt x="8144" y="8125"/>
                </a:cubicBezTo>
                <a:cubicBezTo>
                  <a:pt x="8168" y="8025"/>
                  <a:pt x="8180" y="7921"/>
                  <a:pt x="8180" y="7813"/>
                </a:cubicBezTo>
                <a:cubicBezTo>
                  <a:pt x="8180" y="7554"/>
                  <a:pt x="8113" y="7333"/>
                  <a:pt x="7980" y="7150"/>
                </a:cubicBezTo>
                <a:cubicBezTo>
                  <a:pt x="7846" y="6966"/>
                  <a:pt x="7686" y="6875"/>
                  <a:pt x="7498" y="6875"/>
                </a:cubicBezTo>
                <a:cubicBezTo>
                  <a:pt x="7310" y="6875"/>
                  <a:pt x="7150" y="6966"/>
                  <a:pt x="7017" y="7150"/>
                </a:cubicBezTo>
                <a:cubicBezTo>
                  <a:pt x="6883" y="7333"/>
                  <a:pt x="6817" y="7554"/>
                  <a:pt x="6817" y="7813"/>
                </a:cubicBezTo>
                <a:cubicBezTo>
                  <a:pt x="6817" y="7921"/>
                  <a:pt x="6829" y="8025"/>
                  <a:pt x="6853" y="8125"/>
                </a:cubicBezTo>
                <a:cubicBezTo>
                  <a:pt x="6901" y="8308"/>
                  <a:pt x="6985" y="8458"/>
                  <a:pt x="7103" y="8575"/>
                </a:cubicBezTo>
                <a:cubicBezTo>
                  <a:pt x="7221" y="8691"/>
                  <a:pt x="7352" y="8750"/>
                  <a:pt x="7498" y="8750"/>
                </a:cubicBezTo>
                <a:moveTo>
                  <a:pt x="2727" y="7813"/>
                </a:moveTo>
                <a:cubicBezTo>
                  <a:pt x="2727" y="7554"/>
                  <a:pt x="2660" y="7333"/>
                  <a:pt x="2527" y="7150"/>
                </a:cubicBezTo>
                <a:cubicBezTo>
                  <a:pt x="2393" y="6966"/>
                  <a:pt x="2233" y="6875"/>
                  <a:pt x="2045" y="6875"/>
                </a:cubicBezTo>
                <a:cubicBezTo>
                  <a:pt x="1857" y="6875"/>
                  <a:pt x="1696" y="6966"/>
                  <a:pt x="1563" y="7150"/>
                </a:cubicBezTo>
                <a:cubicBezTo>
                  <a:pt x="1429" y="7333"/>
                  <a:pt x="1363" y="7554"/>
                  <a:pt x="1363" y="7813"/>
                </a:cubicBezTo>
                <a:cubicBezTo>
                  <a:pt x="1363" y="7921"/>
                  <a:pt x="1375" y="8025"/>
                  <a:pt x="1400" y="8125"/>
                </a:cubicBezTo>
                <a:cubicBezTo>
                  <a:pt x="1448" y="8308"/>
                  <a:pt x="1531" y="8458"/>
                  <a:pt x="1650" y="8575"/>
                </a:cubicBezTo>
                <a:cubicBezTo>
                  <a:pt x="1768" y="8691"/>
                  <a:pt x="1899" y="8750"/>
                  <a:pt x="2045" y="8750"/>
                </a:cubicBezTo>
                <a:cubicBezTo>
                  <a:pt x="2190" y="8750"/>
                  <a:pt x="2322" y="8691"/>
                  <a:pt x="2440" y="8575"/>
                </a:cubicBezTo>
                <a:cubicBezTo>
                  <a:pt x="2558" y="8458"/>
                  <a:pt x="2642" y="8308"/>
                  <a:pt x="2690" y="8125"/>
                </a:cubicBezTo>
                <a:cubicBezTo>
                  <a:pt x="2714" y="8025"/>
                  <a:pt x="2727" y="7921"/>
                  <a:pt x="2727" y="7813"/>
                </a:cubicBezTo>
              </a:path>
            </a:pathLst>
          </a:custGeom>
          <a:solidFill>
            <a:srgbClr val="4A7FD7">
              <a:alpha val="100000"/>
            </a:srgbClr>
          </a:solidFill>
          <a:ln>
            <a:headEnd type="none"/>
            <a:tailEnd type="none"/>
          </a:ln>
        </p:spPr>
      </p:sp>
      <p:sp>
        <p:nvSpPr>
          <p:cNvPr id="24" name="TextBox 24"/>
          <p:cNvSpPr txBox="1"/>
          <p:nvPr/>
        </p:nvSpPr>
        <p:spPr>
          <a:xfrm>
            <a:off x="6776980" y="4506218"/>
            <a:ext cx="1294035" cy="238125"/>
          </a:xfrm>
          <a:prstGeom prst="rect">
            <a:avLst/>
          </a:prstGeom>
          <a:ln>
            <a:headEnd type="none"/>
            <a:tailEnd type="none"/>
          </a:ln>
        </p:spPr>
        <p:txBody>
          <a:bodyPr vert="horz" wrap="none" lIns="0" tIns="0" rIns="0" bIns="0" rtlCol="0" anchor="t" anchorCtr="0"/>
          <a:lstStyle/>
          <a:p>
            <a:pPr algn="l">
              <a:defRPr/>
            </a:pPr>
            <a:r>
              <a:rPr lang="en-US" sz="1280" b="1" i="0" strike="noStrike">
                <a:solidFill>
                  <a:srgbClr val="1A1C20">
                    <a:alpha val="100000"/>
                  </a:srgbClr>
                </a:solidFill>
                <a:latin typeface="Alibaba PuHuiTi 3.0 55 Regular"/>
                <a:ea typeface="Alibaba PuHuiTi 3.0 55 Regular"/>
                <a:cs typeface="Alibaba PuHuiTi 3.0 55 Regular"/>
              </a:rPr>
              <a:t>Trade support</a:t>
            </a:r>
            <a:endParaRPr lang="en-US" sz="1100"/>
          </a:p>
        </p:txBody>
      </p:sp>
      <p:sp>
        <p:nvSpPr>
          <p:cNvPr id="25" name="TextBox 25"/>
          <p:cNvSpPr txBox="1"/>
          <p:nvPr/>
        </p:nvSpPr>
        <p:spPr>
          <a:xfrm>
            <a:off x="6465858" y="5011043"/>
            <a:ext cx="5266008" cy="404812"/>
          </a:xfrm>
          <a:prstGeom prst="rect">
            <a:avLst/>
          </a:prstGeom>
          <a:ln>
            <a:headEnd type="none"/>
            <a:tailEnd type="none"/>
          </a:ln>
        </p:spPr>
        <p:txBody>
          <a:bodyPr vert="horz" wrap="square" lIns="0" tIns="0" rIns="0" bIns="0" rtlCol="0" anchor="t" anchorCtr="0"/>
          <a:lstStyle/>
          <a:p>
            <a:pPr algn="l">
              <a:defRPr/>
            </a:pPr>
            <a:r>
              <a:rPr lang="en-US" sz="88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Trade partners</a:t>
            </a:r>
            <a:r>
              <a:rPr sz="880" b="1"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Trailer, customs, yard, consolidation</a:t>
            </a:r>
            <a:r>
              <a:rPr sz="88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Streamline exports with one-stop logistics.</a:t>
            </a:r>
            <a:endParaRPr lang="en-US" sz="1100"/>
          </a:p>
          <a:p>
            <a:pPr algn="l"/>
            <a:r>
              <a:rPr sz="88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rPr>
              <a:t>Simplify processes, boost supply chain efficiency, ensure smooth customs clearance.</a:t>
            </a:r>
            <a:endParaRPr sz="880" b="0" i="0" strike="noStrike">
              <a:solidFill>
                <a:srgbClr val="1A1C20">
                  <a:alpha val="85098"/>
                </a:srgbClr>
              </a:solidFill>
              <a:latin typeface="FZYaYiHei GB18030L2 R" panose="02000500000000000000" charset="-122"/>
              <a:ea typeface="FZYaYiHei GB18030L2 R" panose="02000500000000000000" charset="-122"/>
              <a:cs typeface="FZYaYiHei GB18030L2 R" panose="02000500000000000000" charset="-122"/>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5846</Words>
  <Application>WPS 演示</Application>
  <PresentationFormat>On-screen Show (4:3)</PresentationFormat>
  <Paragraphs>321</Paragraphs>
  <Slides>10</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10</vt:i4>
      </vt:variant>
    </vt:vector>
  </HeadingPairs>
  <TitlesOfParts>
    <vt:vector size="22" baseType="lpstr">
      <vt:lpstr>Arial</vt:lpstr>
      <vt:lpstr>宋体</vt:lpstr>
      <vt:lpstr>Wingdings</vt:lpstr>
      <vt:lpstr>Alibaba PuHuiTi 3.0 55 Regular</vt:lpstr>
      <vt:lpstr>Alien Robot</vt:lpstr>
      <vt:lpstr>FZYaYiHei GB18030L2 R</vt:lpstr>
      <vt:lpstr>"Alibaba PuHuiTi 3.0 55 Regular", sans-serif</vt:lpstr>
      <vt:lpstr>"FZYaYiHei GB18030L2 R", sans-serif</vt:lpstr>
      <vt:lpstr>Calibri</vt:lpstr>
      <vt:lpstr>微软雅黑</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伍军权</cp:lastModifiedBy>
  <cp:revision>5</cp:revision>
  <dcterms:created xsi:type="dcterms:W3CDTF">2006-08-16T00:00:00Z</dcterms:created>
  <dcterms:modified xsi:type="dcterms:W3CDTF">2026-08-08T14:34:59Z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AA2D74B1503D408F959F3490A2844F3E_12</vt:lpwstr>
  </property>
  <property fmtid="{D5CDD505-2E9C-101B-9397-08002B2CF9AE}" pid="3" name="KSOProductBuildVer">
    <vt:lpwstr>2052-12.1.0.22529</vt:lpwstr>
  </property>
</Properties>
</file>